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71" r:id="rId3"/>
    <p:sldId id="270" r:id="rId4"/>
    <p:sldId id="348" r:id="rId5"/>
    <p:sldId id="347" r:id="rId6"/>
    <p:sldId id="280" r:id="rId7"/>
    <p:sldId id="287" r:id="rId8"/>
    <p:sldId id="281" r:id="rId9"/>
    <p:sldId id="282" r:id="rId10"/>
    <p:sldId id="286" r:id="rId11"/>
    <p:sldId id="294" r:id="rId12"/>
    <p:sldId id="352" r:id="rId13"/>
    <p:sldId id="295" r:id="rId14"/>
    <p:sldId id="288" r:id="rId15"/>
    <p:sldId id="353" r:id="rId16"/>
    <p:sldId id="349" r:id="rId17"/>
    <p:sldId id="325" r:id="rId18"/>
    <p:sldId id="327" r:id="rId19"/>
    <p:sldId id="328" r:id="rId20"/>
    <p:sldId id="329" r:id="rId21"/>
    <p:sldId id="330" r:id="rId22"/>
    <p:sldId id="331" r:id="rId23"/>
    <p:sldId id="332" r:id="rId24"/>
    <p:sldId id="334" r:id="rId25"/>
    <p:sldId id="335" r:id="rId26"/>
    <p:sldId id="337" r:id="rId27"/>
    <p:sldId id="338" r:id="rId28"/>
    <p:sldId id="339" r:id="rId29"/>
    <p:sldId id="350" r:id="rId30"/>
    <p:sldId id="354" r:id="rId31"/>
    <p:sldId id="344" r:id="rId32"/>
    <p:sldId id="355" r:id="rId33"/>
    <p:sldId id="351" r:id="rId34"/>
    <p:sldId id="340" r:id="rId35"/>
    <p:sldId id="357" r:id="rId36"/>
    <p:sldId id="359" r:id="rId37"/>
    <p:sldId id="345" r:id="rId38"/>
    <p:sldId id="262" r:id="rId39"/>
    <p:sldId id="356" r:id="rId40"/>
    <p:sldId id="346" r:id="rId41"/>
  </p:sldIdLst>
  <p:sldSz cx="9144000" cy="5143500" type="screen16x9"/>
  <p:notesSz cx="6858000" cy="931354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0F"/>
    <a:srgbClr val="84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5"/>
    <p:restoredTop sz="94694"/>
  </p:normalViewPr>
  <p:slideViewPr>
    <p:cSldViewPr snapToGrid="0" snapToObjects="1">
      <p:cViewPr varScale="1">
        <p:scale>
          <a:sx n="88" d="100"/>
          <a:sy n="88" d="100"/>
        </p:scale>
        <p:origin x="7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83EEB-7A87-46E0-8F26-15DF1B4A511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513"/>
            <a:ext cx="5486400" cy="3668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84E84-BBC5-4495-8A0F-D4622EB1690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1075" y="2724151"/>
            <a:ext cx="5926873" cy="101593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1075" y="3868616"/>
            <a:ext cx="5926873" cy="12748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38150"/>
            <a:ext cx="9144000" cy="2286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icon to insert the 1200x300 event banner jpg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97775" y="4140200"/>
            <a:ext cx="1263650" cy="774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200" b="0" i="0" u="none" strike="noStrike" smtClean="0"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ProximaNova-Regular"/>
              </a:rPr>
              <a:t>Insert your company's logo here.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73845"/>
            <a:ext cx="8369807" cy="4024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00" b="1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81000" y="742950"/>
            <a:ext cx="83698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>
            <a:off x="271810" y="4692923"/>
            <a:ext cx="26237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SAE International®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WCX 2024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028950" y="4797910"/>
            <a:ext cx="3086100" cy="213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2024-01-2034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6886096" y="4797907"/>
            <a:ext cx="1963790" cy="213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D8A4392-6EB1-D247-92EE-538B37AF4DD6}" type="slidenum">
              <a:rPr lang="en-US" sz="800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sz="8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0999" y="931915"/>
            <a:ext cx="8369807" cy="3694307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charset="0"/>
                <a:cs typeface="Times New Roman" panose="02020603050405020304" charset="0"/>
              </a:defRPr>
            </a:lvl1pPr>
            <a:lvl2pPr>
              <a:defRPr>
                <a:latin typeface="Times New Roman" panose="02020603050405020304" charset="0"/>
                <a:cs typeface="Times New Roman" panose="02020603050405020304" charset="0"/>
              </a:defRPr>
            </a:lvl2pPr>
            <a:lvl3pPr>
              <a:defRPr>
                <a:latin typeface="Times New Roman" panose="02020603050405020304" charset="0"/>
                <a:cs typeface="Times New Roman" panose="02020603050405020304" charset="0"/>
              </a:defRPr>
            </a:lvl3pPr>
            <a:lvl4pPr>
              <a:defRPr>
                <a:latin typeface="Times New Roman" panose="02020603050405020304" charset="0"/>
                <a:cs typeface="Times New Roman" panose="02020603050405020304" charset="0"/>
              </a:defRPr>
            </a:lvl4pPr>
            <a:lvl5pPr>
              <a:defRPr>
                <a:latin typeface="Times New Roman" panose="02020603050405020304" charset="0"/>
                <a:cs typeface="Times New Roman" panose="020206030504050203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273845"/>
            <a:ext cx="8369807" cy="4024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81000" y="742950"/>
            <a:ext cx="83698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>
            <a:off x="271810" y="4692923"/>
            <a:ext cx="26237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SAE International®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WCX 2024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028950" y="4797910"/>
            <a:ext cx="30861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Paper # (if applicable)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6886096" y="4797907"/>
            <a:ext cx="19637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8D8A4392-6EB1-D247-92EE-538B37AF4DD6}" type="slidenum">
              <a:rPr lang="en-US" sz="800" smtClean="0"/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2" hasCustomPrompt="1"/>
          </p:nvPr>
        </p:nvSpPr>
        <p:spPr>
          <a:xfrm>
            <a:off x="381000" y="931915"/>
            <a:ext cx="8382000" cy="369431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 or click on icon to add picture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16686-9B95-6740-8C3B-A758893E953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C9C1D-BC6A-894F-AF34-3C4FA1A287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Q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  <p:sp>
        <p:nvSpPr>
          <p:cNvPr id="3" name="Text Box 2"/>
          <p:cNvSpPr txBox="1"/>
          <p:nvPr userDrawn="1"/>
        </p:nvSpPr>
        <p:spPr>
          <a:xfrm>
            <a:off x="8727141" y="4873868"/>
            <a:ext cx="416859" cy="27368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fld id="{9A0DB2DC-4C9A-4742-B13C-FB6460FD3503}" type="slidenum">
              <a:rPr lang="en-US" sz="1190">
                <a:solidFill>
                  <a:schemeClr val="bg1"/>
                </a:solidFill>
              </a:rPr>
            </a:fld>
            <a:endParaRPr lang="en-US" sz="1190">
              <a:solidFill>
                <a:schemeClr val="bg1"/>
              </a:solidFill>
            </a:endParaRPr>
          </a:p>
        </p:txBody>
      </p:sp>
      <p:sp>
        <p:nvSpPr>
          <p:cNvPr id="2" name="Chevron 1"/>
          <p:cNvSpPr/>
          <p:nvPr userDrawn="1"/>
        </p:nvSpPr>
        <p:spPr>
          <a:xfrm>
            <a:off x="1191325" y="115561"/>
            <a:ext cx="1210235" cy="363071"/>
          </a:xfrm>
          <a:prstGeom prst="chevron">
            <a:avLst/>
          </a:prstGeom>
          <a:solidFill>
            <a:schemeClr val="tx2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en-US" sz="1190" dirty="0" smtClean="0">
                <a:solidFill>
                  <a:schemeClr val="bg1"/>
                </a:solidFill>
                <a:latin typeface="Times New Roman" panose="02020603050405020304" charset="0"/>
                <a:ea typeface="Proxima Nova" charset="0"/>
                <a:cs typeface="Times New Roman" panose="02020603050405020304" charset="0"/>
              </a:rPr>
              <a:t>Introduction</a:t>
            </a:r>
            <a:endParaRPr lang="en-US" altLang="en-US" sz="1190" dirty="0" smtClean="0">
              <a:solidFill>
                <a:schemeClr val="bg1"/>
              </a:solidFill>
              <a:latin typeface="Times New Roman" panose="02020603050405020304" charset="0"/>
              <a:ea typeface="Proxima Nova" charset="0"/>
              <a:cs typeface="Times New Roman" panose="02020603050405020304" charset="0"/>
            </a:endParaRPr>
          </a:p>
        </p:txBody>
      </p:sp>
      <p:sp>
        <p:nvSpPr>
          <p:cNvPr id="4" name="Chevron 3"/>
          <p:cNvSpPr/>
          <p:nvPr userDrawn="1"/>
        </p:nvSpPr>
        <p:spPr>
          <a:xfrm>
            <a:off x="2301548" y="115561"/>
            <a:ext cx="1210235" cy="363071"/>
          </a:xfrm>
          <a:prstGeom prst="chevron">
            <a:avLst/>
          </a:prstGeom>
          <a:solidFill>
            <a:schemeClr val="tx2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en-US" sz="1190" dirty="0" smtClean="0">
                <a:latin typeface="Times New Roman" panose="02020603050405020304" charset="0"/>
                <a:ea typeface="Proxima Nova" charset="0"/>
                <a:cs typeface="Times New Roman" panose="02020603050405020304" charset="0"/>
              </a:rPr>
              <a:t>RQ1</a:t>
            </a:r>
            <a:endParaRPr lang="en-US" altLang="en-US" sz="1190" dirty="0" smtClean="0">
              <a:latin typeface="Times New Roman" panose="02020603050405020304" charset="0"/>
              <a:ea typeface="Proxima Nova" charset="0"/>
              <a:cs typeface="Times New Roman" panose="02020603050405020304" charset="0"/>
            </a:endParaRPr>
          </a:p>
        </p:txBody>
      </p:sp>
      <p:sp>
        <p:nvSpPr>
          <p:cNvPr id="5" name="Chevron 4"/>
          <p:cNvSpPr/>
          <p:nvPr userDrawn="1"/>
        </p:nvSpPr>
        <p:spPr>
          <a:xfrm>
            <a:off x="6742439" y="115561"/>
            <a:ext cx="1210235" cy="363071"/>
          </a:xfrm>
          <a:prstGeom prst="chevron">
            <a:avLst/>
          </a:prstGeom>
          <a:solidFill>
            <a:schemeClr val="tx2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en-US" sz="1190" dirty="0" smtClean="0">
                <a:latin typeface="Times New Roman" panose="02020603050405020304" charset="0"/>
                <a:ea typeface="Proxima Nova" charset="0"/>
                <a:cs typeface="Times New Roman" panose="02020603050405020304" charset="0"/>
              </a:rPr>
              <a:t>Conclusions</a:t>
            </a:r>
            <a:endParaRPr lang="en-US" altLang="en-US" sz="1190" dirty="0" smtClean="0">
              <a:latin typeface="Times New Roman" panose="02020603050405020304" charset="0"/>
              <a:ea typeface="Proxima Nova" charset="0"/>
              <a:cs typeface="Times New Roman" panose="02020603050405020304" charset="0"/>
            </a:endParaRPr>
          </a:p>
        </p:txBody>
      </p:sp>
      <p:sp>
        <p:nvSpPr>
          <p:cNvPr id="11" name="Chevron 10"/>
          <p:cNvSpPr/>
          <p:nvPr userDrawn="1"/>
        </p:nvSpPr>
        <p:spPr>
          <a:xfrm>
            <a:off x="3411771" y="115561"/>
            <a:ext cx="1210235" cy="363071"/>
          </a:xfrm>
          <a:prstGeom prst="chevron">
            <a:avLst/>
          </a:prstGeom>
          <a:solidFill>
            <a:schemeClr val="bg2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en-US" sz="119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ea typeface="Proxima Nova" charset="0"/>
                <a:cs typeface="Times New Roman" panose="02020603050405020304" charset="0"/>
              </a:rPr>
              <a:t>RQ2</a:t>
            </a:r>
            <a:endParaRPr lang="en-US" altLang="en-US" sz="1190" dirty="0" smtClean="0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ea typeface="Proxima Nova" charset="0"/>
              <a:cs typeface="Times New Roman" panose="02020603050405020304" charset="0"/>
            </a:endParaRPr>
          </a:p>
        </p:txBody>
      </p:sp>
      <p:sp>
        <p:nvSpPr>
          <p:cNvPr id="12" name="Chevron 11"/>
          <p:cNvSpPr/>
          <p:nvPr userDrawn="1"/>
        </p:nvSpPr>
        <p:spPr>
          <a:xfrm>
            <a:off x="4521994" y="115561"/>
            <a:ext cx="1210235" cy="363071"/>
          </a:xfrm>
          <a:prstGeom prst="chevron">
            <a:avLst/>
          </a:prstGeom>
          <a:solidFill>
            <a:schemeClr val="tx2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en-US" sz="1190" dirty="0" smtClean="0">
                <a:latin typeface="Times New Roman" panose="02020603050405020304" charset="0"/>
                <a:ea typeface="Proxima Nova" charset="0"/>
                <a:cs typeface="Times New Roman" panose="02020603050405020304" charset="0"/>
              </a:rPr>
              <a:t>RQ3</a:t>
            </a:r>
            <a:endParaRPr lang="en-US" altLang="en-US" sz="1190" dirty="0" smtClean="0">
              <a:latin typeface="Times New Roman" panose="02020603050405020304" charset="0"/>
              <a:ea typeface="Proxima Nova" charset="0"/>
              <a:cs typeface="Times New Roman" panose="02020603050405020304" charset="0"/>
            </a:endParaRPr>
          </a:p>
        </p:txBody>
      </p:sp>
      <p:sp>
        <p:nvSpPr>
          <p:cNvPr id="13" name="Chevron 12"/>
          <p:cNvSpPr/>
          <p:nvPr userDrawn="1"/>
        </p:nvSpPr>
        <p:spPr>
          <a:xfrm>
            <a:off x="5632217" y="115561"/>
            <a:ext cx="1210235" cy="363071"/>
          </a:xfrm>
          <a:prstGeom prst="chevron">
            <a:avLst/>
          </a:prstGeom>
          <a:solidFill>
            <a:schemeClr val="tx2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p>
            <a:pPr algn="ctr"/>
            <a:r>
              <a:rPr lang="en-US" altLang="en-US" sz="1060" dirty="0" smtClean="0">
                <a:latin typeface="Times New Roman" panose="02020603050405020304" charset="0"/>
                <a:ea typeface="Proxima Nova" charset="0"/>
                <a:cs typeface="Times New Roman" panose="02020603050405020304" charset="0"/>
              </a:rPr>
              <a:t>Research Contributions</a:t>
            </a:r>
            <a:endParaRPr lang="en-US" altLang="en-US" sz="1060" dirty="0" smtClean="0">
              <a:latin typeface="Times New Roman" panose="02020603050405020304" charset="0"/>
              <a:ea typeface="Proxima Nova" charset="0"/>
              <a:cs typeface="Times New Roman" panose="02020603050405020304" charset="0"/>
            </a:endParaRPr>
          </a:p>
        </p:txBody>
      </p:sp>
      <p:sp>
        <p:nvSpPr>
          <p:cNvPr id="14" name="Freeform 13"/>
          <p:cNvSpPr/>
          <p:nvPr userDrawn="1"/>
        </p:nvSpPr>
        <p:spPr>
          <a:xfrm>
            <a:off x="7848880" y="115561"/>
            <a:ext cx="1295120" cy="363071"/>
          </a:xfrm>
          <a:custGeom>
            <a:avLst/>
            <a:gdLst>
              <a:gd name="connsiteX0" fmla="*/ 0 w 2933"/>
              <a:gd name="connsiteY0" fmla="*/ 0 h 864"/>
              <a:gd name="connsiteX1" fmla="*/ 2932 w 2933"/>
              <a:gd name="connsiteY1" fmla="*/ 0 h 864"/>
              <a:gd name="connsiteX2" fmla="*/ 2933 w 2933"/>
              <a:gd name="connsiteY2" fmla="*/ 428 h 864"/>
              <a:gd name="connsiteX3" fmla="*/ 2932 w 2933"/>
              <a:gd name="connsiteY3" fmla="*/ 864 h 864"/>
              <a:gd name="connsiteX4" fmla="*/ 0 w 2933"/>
              <a:gd name="connsiteY4" fmla="*/ 864 h 864"/>
              <a:gd name="connsiteX5" fmla="*/ 432 w 2933"/>
              <a:gd name="connsiteY5" fmla="*/ 432 h 864"/>
              <a:gd name="connsiteX6" fmla="*/ 0 w 2933"/>
              <a:gd name="connsiteY6" fmla="*/ 0 h 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" h="864">
                <a:moveTo>
                  <a:pt x="0" y="0"/>
                </a:moveTo>
                <a:lnTo>
                  <a:pt x="2932" y="0"/>
                </a:lnTo>
                <a:lnTo>
                  <a:pt x="2933" y="428"/>
                </a:lnTo>
                <a:lnTo>
                  <a:pt x="2932" y="864"/>
                </a:lnTo>
                <a:lnTo>
                  <a:pt x="0" y="864"/>
                </a:lnTo>
                <a:lnTo>
                  <a:pt x="432" y="43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1535" tIns="121023" rIns="181535" bIns="121023" rtlCol="0" anchor="ctr"/>
          <a:p>
            <a:endParaRPr lang="en-US" sz="1190" dirty="0" smtClean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5" name="Pentagon 14"/>
          <p:cNvSpPr/>
          <p:nvPr userDrawn="1"/>
        </p:nvSpPr>
        <p:spPr>
          <a:xfrm>
            <a:off x="0" y="115561"/>
            <a:ext cx="1284614" cy="363071"/>
          </a:xfrm>
          <a:prstGeom prst="homePlate">
            <a:avLst/>
          </a:prstGeom>
          <a:solidFill>
            <a:schemeClr val="tx2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1535" tIns="121023" rIns="181535" bIns="121023" rtlCol="0" anchor="ctr"/>
          <a:p>
            <a:endParaRPr lang="en-US" sz="1190" dirty="0" smtClean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15638" y="599068"/>
            <a:ext cx="8312726" cy="672130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878761"/>
            <a:ext cx="9144000" cy="264740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9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90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light on a black surface&#10;&#10;Description automatically generated"/>
          <p:cNvPicPr>
            <a:picLocks noChangeAspect="1"/>
          </p:cNvPicPr>
          <p:nvPr/>
        </p:nvPicPr>
        <p:blipFill rotWithShape="1">
          <a:blip r:embed="rId1"/>
          <a:srcRect b="19"/>
          <a:stretch>
            <a:fillRect/>
          </a:stretch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2778" b="21681"/>
          <a:stretch>
            <a:fillRect/>
          </a:stretch>
        </p:blipFill>
        <p:spPr>
          <a:xfrm rot="1080000">
            <a:off x="2381250" y="1407160"/>
            <a:ext cx="4572000" cy="253936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Motivation: Home Charging Access is a Scissor Issue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260985" y="1135380"/>
            <a:ext cx="2907030" cy="64516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 new car is a big investment for many americans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79085" y="1446530"/>
            <a:ext cx="2907030" cy="64516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People are reluctant to buy something for its upside ...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264785" y="3827780"/>
            <a:ext cx="3021965" cy="92202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... if there is a reasonable chance they will be in position to suffer the downside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2778" b="21681"/>
          <a:stretch>
            <a:fillRect/>
          </a:stretch>
        </p:blipFill>
        <p:spPr>
          <a:xfrm rot="1080000">
            <a:off x="2381250" y="1407160"/>
            <a:ext cx="4572000" cy="253936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Motivation: Home Charging Access is a Scissor Issue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260985" y="1135380"/>
            <a:ext cx="2907030" cy="64516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 new car is a big investment for many americans</a:t>
            </a:r>
            <a:endParaRPr lang="en-US" altLang="en-US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79085" y="1446530"/>
            <a:ext cx="2907030" cy="64516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People are reluctant to buy something for its upside ...</a:t>
            </a:r>
            <a:endParaRPr lang="en-US" altLang="en-US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264785" y="3827780"/>
            <a:ext cx="3021965" cy="92202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... if there is a reasonable chance they will be in position to suffer the downside</a:t>
            </a:r>
            <a:endParaRPr lang="en-US" altLang="en-US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81000" y="3561080"/>
            <a:ext cx="4354830" cy="92202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The downside risk of BEV ownership might scare off those who view MUD living as a real option - even if they live in a SUD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Motivation: Home Charging Access is a Scissor Issue</a:t>
            </a:r>
            <a:endParaRPr lang="en-US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46685" y="989330"/>
            <a:ext cx="7158990" cy="36830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In the US, </a:t>
            </a: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individual </a:t>
            </a:r>
            <a:r>
              <a:rPr lang="en-US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BEV buyers are disproportionately: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242050" y="1804035"/>
            <a:ext cx="996950" cy="36830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Male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74725" y="2012315"/>
            <a:ext cx="996950" cy="36830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Wealthy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381250" y="2557780"/>
            <a:ext cx="1256665" cy="36830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Educated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772275" y="3447415"/>
            <a:ext cx="1599565" cy="36830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Middle-Aged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204970" y="1887220"/>
            <a:ext cx="1599565" cy="36830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Tech-Positive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4290" y="1642110"/>
            <a:ext cx="870585" cy="858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332355"/>
            <a:ext cx="1041400" cy="1041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4915" y="953135"/>
            <a:ext cx="934085" cy="93408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359910" y="2332355"/>
            <a:ext cx="1092200" cy="1336675"/>
            <a:chOff x="5959" y="4113"/>
            <a:chExt cx="1720" cy="210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20202">
                    <a:alpha val="2353"/>
                  </a:srgbClr>
                </a:clrFrom>
                <a:clrTo>
                  <a:srgbClr val="020202">
                    <a:alpha val="2353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69" y="4113"/>
              <a:ext cx="1410" cy="141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9" y="4849"/>
              <a:ext cx="1369" cy="1369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>
              <a:off x="6699" y="4584"/>
              <a:ext cx="72" cy="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148" y="4593"/>
              <a:ext cx="72" cy="8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978015" y="2259330"/>
            <a:ext cx="1187450" cy="1187450"/>
            <a:chOff x="9634" y="5269"/>
            <a:chExt cx="1870" cy="18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34" y="5269"/>
              <a:ext cx="1871" cy="1871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10180" y="5378"/>
              <a:ext cx="600" cy="1344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7" name="Text Box 26"/>
          <p:cNvSpPr txBox="1"/>
          <p:nvPr/>
        </p:nvSpPr>
        <p:spPr>
          <a:xfrm>
            <a:off x="146685" y="3836670"/>
            <a:ext cx="6609080" cy="79883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" altLang="en-US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All of which are high-cost-tolerance and high-risk-tolerance groups</a:t>
            </a: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" altLang="en-US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(references 9 - 13)</a:t>
            </a:r>
            <a:endParaRPr lang="en-US" altLang="en-US" sz="100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Motivation: Home Charging Access is a Scissor</a:t>
            </a:r>
            <a:endParaRPr lang="en-US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2766060" y="1706880"/>
            <a:ext cx="3612515" cy="2822575"/>
            <a:chOff x="7394" y="2258"/>
            <a:chExt cx="5689" cy="4445"/>
          </a:xfrm>
        </p:grpSpPr>
        <p:pic>
          <p:nvPicPr>
            <p:cNvPr id="10" name="Picture 9" descr="PXL_20240213_171453726"/>
            <p:cNvPicPr>
              <a:picLocks noChangeAspect="1"/>
            </p:cNvPicPr>
            <p:nvPr/>
          </p:nvPicPr>
          <p:blipFill>
            <a:blip r:embed="rId1"/>
            <a:srcRect l="27222" t="29180" r="17222" b="38266"/>
            <a:stretch>
              <a:fillRect/>
            </a:stretch>
          </p:blipFill>
          <p:spPr>
            <a:xfrm>
              <a:off x="7394" y="2258"/>
              <a:ext cx="5689" cy="444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860000">
              <a:off x="7726" y="3780"/>
              <a:ext cx="3230" cy="6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1775460" y="1256030"/>
            <a:ext cx="5594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MUD BEV ownership sometimes requires innovator behavior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Motivation: </a:t>
            </a:r>
            <a:r>
              <a:rPr lang="" altLang="en-US"/>
              <a:t>Research Questions and Hypotheses</a:t>
            </a:r>
            <a:endParaRPr lang="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13410" y="1135380"/>
            <a:ext cx="787336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>
                <a:latin typeface="Times New Roman" panose="02020603050405020304" charset="0"/>
                <a:cs typeface="Times New Roman" panose="02020603050405020304" charset="0"/>
              </a:rPr>
              <a:t>RQ1: What impact does long-dwell charger availability rate have on BEV user inconvenience?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	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	H1: Low charger availability rates negatively impact BEV user experience by forcing 	       BEV users to maintain higher charge levels and opt for inconvenient charge events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>
                <a:latin typeface="Times New Roman" panose="02020603050405020304" charset="0"/>
                <a:cs typeface="Times New Roman" panose="02020603050405020304" charset="0"/>
              </a:rPr>
              <a:t>RQ2: What impact would a charger-availability scheduling system have on BEV user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inconveni</a:t>
            </a:r>
            <a:r>
              <a:rPr lang="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ence for BEV users who depend on shared chargers?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endParaRPr lang="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	H2: Charger-availability scheduling systems reduce BEV user experience for BEV users 	       who rely on shared chargers by providing information which can be used to make 	       better plans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light on a black surface&#10;&#10;Description automatically generated"/>
          <p:cNvPicPr>
            <a:picLocks noChangeAspect="1"/>
          </p:cNvPicPr>
          <p:nvPr/>
        </p:nvPicPr>
        <p:blipFill rotWithShape="1">
          <a:blip r:embed="rId1">
            <a:grayscl/>
          </a:blip>
          <a:srcRect t="17408" b="19"/>
          <a:stretch>
            <a:fillRect/>
          </a:stretch>
        </p:blipFill>
        <p:spPr>
          <a:xfrm>
            <a:off x="0" y="896620"/>
            <a:ext cx="9144000" cy="42468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466850" y="320675"/>
            <a:ext cx="6210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800">
                <a:solidFill>
                  <a:srgbClr val="84D3E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Section </a:t>
            </a:r>
            <a:r>
              <a:rPr lang="" altLang="en-US" sz="4800">
                <a:solidFill>
                  <a:srgbClr val="84D3E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en-US" sz="4800">
                <a:solidFill>
                  <a:srgbClr val="84D3E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" altLang="en-US" sz="4800">
                <a:solidFill>
                  <a:srgbClr val="84D3E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Methods</a:t>
            </a:r>
            <a:endParaRPr lang="" altLang="en-US" sz="4800">
              <a:solidFill>
                <a:srgbClr val="84D3E6"/>
              </a:solidFill>
              <a:effectLst>
                <a:reflection blurRad="6350" stA="50000" endA="300" endPos="50000" dist="60007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Quantifying Charging Inconvenience</a:t>
            </a:r>
            <a:endParaRPr lang="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62230" y="776568"/>
            <a:ext cx="4051767" cy="1068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" altLang="en-US" sz="159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Not all charge events are created equal:</a:t>
            </a:r>
            <a:endParaRPr lang="" altLang="en-US" sz="1590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" altLang="en-US" sz="1590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" altLang="en-US" sz="159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If you have to ammend your plans to charge you feel inconvenienced</a:t>
            </a:r>
            <a:endParaRPr lang="" altLang="en-US" sz="1590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rcRect l="16557"/>
          <a:stretch>
            <a:fillRect/>
          </a:stretch>
        </p:blipFill>
        <p:spPr>
          <a:xfrm>
            <a:off x="4673273" y="1644743"/>
            <a:ext cx="4085385" cy="275412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7549683" y="906416"/>
            <a:ext cx="1413202" cy="534100"/>
          </a:xfrm>
          <a:prstGeom prst="wedgeRectCallout">
            <a:avLst>
              <a:gd name="adj1" fmla="val -10451"/>
              <a:gd name="adj2" fmla="val 124665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925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 wish we were doing literally anything else right now</a:t>
            </a:r>
            <a:endParaRPr lang="en-US" altLang="en-US" sz="925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09" y="2755993"/>
            <a:ext cx="3371010" cy="1685505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1457960" y="2134235"/>
            <a:ext cx="1167765" cy="468630"/>
          </a:xfrm>
          <a:prstGeom prst="cloudCallout">
            <a:avLst>
              <a:gd name="adj1" fmla="val -32554"/>
              <a:gd name="adj2" fmla="val 78161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3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I’m soooo bored</a:t>
            </a:r>
            <a:endParaRPr lang="en-US" altLang="en-US" sz="1030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543550" y="1167373"/>
            <a:ext cx="1413202" cy="313485"/>
          </a:xfrm>
          <a:prstGeom prst="wedgeRectCallout">
            <a:avLst>
              <a:gd name="adj1" fmla="val 1382"/>
              <a:gd name="adj2" fmla="val 184584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925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We should’ve taken my car bro</a:t>
            </a:r>
            <a:endParaRPr lang="en-US" altLang="en-US" sz="925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Quantifying Charging Inconvenience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62230" y="776568"/>
            <a:ext cx="4051767" cy="1312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en-US" sz="159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Not all charge events are created equal:</a:t>
            </a:r>
            <a:endParaRPr lang="en-US" altLang="en-US" sz="1590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1590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59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If you </a:t>
            </a:r>
            <a:r>
              <a:rPr lang="" altLang="en-US" sz="159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don’t </a:t>
            </a:r>
            <a:r>
              <a:rPr lang="en-US" altLang="en-US" sz="159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have to ammend your plans to charge you </a:t>
            </a:r>
            <a:r>
              <a:rPr lang="" altLang="en-US" sz="159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don’t </a:t>
            </a:r>
            <a:r>
              <a:rPr lang="en-US" altLang="en-US" sz="159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feel inconvenie</a:t>
            </a:r>
            <a:r>
              <a:rPr lang="" altLang="en-US" sz="1590">
                <a:solidFill>
                  <a:schemeClr val="tx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nced - regardless of the charge event duration</a:t>
            </a:r>
            <a:endParaRPr lang="" altLang="en-US" sz="1590">
              <a:solidFill>
                <a:schemeClr val="tx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3510" t="11551" r="24806"/>
          <a:stretch>
            <a:fillRect/>
          </a:stretch>
        </p:blipFill>
        <p:spPr>
          <a:xfrm>
            <a:off x="5018694" y="1788879"/>
            <a:ext cx="3547502" cy="2667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4446" t="10403" r="4457" b="21042"/>
          <a:stretch>
            <a:fillRect/>
          </a:stretch>
        </p:blipFill>
        <p:spPr>
          <a:xfrm>
            <a:off x="1242265" y="2421918"/>
            <a:ext cx="3426899" cy="2074209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7476144" y="1073664"/>
            <a:ext cx="1413202" cy="367273"/>
          </a:xfrm>
          <a:prstGeom prst="wedgeRectCallout">
            <a:avLst>
              <a:gd name="adj1" fmla="val -31801"/>
              <a:gd name="adj2" fmla="val 179977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925">
                <a:solidFill>
                  <a:schemeClr val="tx1">
                    <a:lumMod val="50000"/>
                  </a:schemeClr>
                </a:solidFill>
              </a:rPr>
              <a:t>Yeah, it’s awesome!</a:t>
            </a:r>
            <a:endParaRPr lang="en-US" altLang="en-US" sz="925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5523800" y="1073664"/>
            <a:ext cx="1413202" cy="313485"/>
          </a:xfrm>
          <a:prstGeom prst="wedgeRectCallout">
            <a:avLst>
              <a:gd name="adj1" fmla="val 28858"/>
              <a:gd name="adj2" fmla="val 197319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925">
                <a:solidFill>
                  <a:schemeClr val="tx1">
                    <a:lumMod val="50000"/>
                  </a:schemeClr>
                </a:solidFill>
              </a:rPr>
              <a:t>Aren’t you glad they installed these chargers?</a:t>
            </a:r>
            <a:endParaRPr lang="en-US" altLang="en-US" sz="925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Inconvenience Score</a:t>
            </a:r>
            <a:endParaRPr lang="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79534" y="1081018"/>
            <a:ext cx="7185352" cy="3525651"/>
            <a:chOff x="2202" y="1829"/>
            <a:chExt cx="17099" cy="83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4" y="1829"/>
              <a:ext cx="16095" cy="291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 Box 8"/>
                <p:cNvSpPr txBox="1"/>
                <p:nvPr/>
              </p:nvSpPr>
              <p:spPr>
                <a:xfrm>
                  <a:off x="2202" y="5386"/>
                  <a:ext cx="17099" cy="48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𝐼𝐶</m:t>
                          </m:r>
                        </m:sub>
                      </m:sSub>
                    </m:oMath>
                  </a14:m>
                  <a:r>
                    <a:rPr 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</a:t>
                  </a:r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- Inconvenience Score for itinerary. The time spent devoted to charging per kilometer traveled. [min/km]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- Duration of energizing event [min]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Duration of travel to and from energizing event [min]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Duration of payment process for energizing event [min]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Multipliers for durations based on energizing event type [</a:t>
                  </a:r>
                  <a:r>
                    <a:rPr lang="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-</a:t>
                  </a:r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𝐿</m:t>
                      </m:r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Length of trip [km]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9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" y="5386"/>
                  <a:ext cx="17099" cy="4833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ounded Rectangle 9"/>
          <p:cNvSpPr/>
          <p:nvPr/>
        </p:nvSpPr>
        <p:spPr>
          <a:xfrm>
            <a:off x="1209535" y="1431271"/>
            <a:ext cx="572340" cy="52233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190"/>
          </a:p>
        </p:txBody>
      </p:sp>
      <p:sp>
        <p:nvSpPr>
          <p:cNvPr id="12" name="Rounded Rectangle 11"/>
          <p:cNvSpPr/>
          <p:nvPr/>
        </p:nvSpPr>
        <p:spPr>
          <a:xfrm>
            <a:off x="979805" y="2550795"/>
            <a:ext cx="7041515" cy="59182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19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Inconvenience Score</a:t>
            </a:r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79534" y="1081018"/>
            <a:ext cx="7185352" cy="3525651"/>
            <a:chOff x="2202" y="1829"/>
            <a:chExt cx="17099" cy="83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4" y="1829"/>
              <a:ext cx="16095" cy="291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 Box 8"/>
                <p:cNvSpPr txBox="1"/>
                <p:nvPr/>
              </p:nvSpPr>
              <p:spPr>
                <a:xfrm>
                  <a:off x="2202" y="5386"/>
                  <a:ext cx="17099" cy="48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𝐼𝐶</m:t>
                          </m:r>
                        </m:sub>
                      </m:sSub>
                    </m:oMath>
                  </a14:m>
                  <a:r>
                    <a:rPr 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</a:t>
                  </a:r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- Inconvenience Score for itinerary. The time spent devoted to charging per kilometer traveled. [min/km]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- Duration of energizing event [min]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Duration of travel to and from energizing event [min]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Duration of payment process for energizing event [min]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Multipliers for durations based on energizing event typ</a:t>
                  </a:r>
                  <a:r>
                    <a:rPr lang="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e [-</a:t>
                  </a:r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𝐿</m:t>
                      </m:r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Length of trip [km]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9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" y="5386"/>
                  <a:ext cx="17099" cy="4833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ounded Rectangle 11"/>
          <p:cNvSpPr/>
          <p:nvPr/>
        </p:nvSpPr>
        <p:spPr>
          <a:xfrm>
            <a:off x="979805" y="3192145"/>
            <a:ext cx="7041515" cy="103505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190"/>
          </a:p>
        </p:txBody>
      </p:sp>
      <p:sp>
        <p:nvSpPr>
          <p:cNvPr id="2" name="Rounded Rectangle 1"/>
          <p:cNvSpPr/>
          <p:nvPr/>
        </p:nvSpPr>
        <p:spPr>
          <a:xfrm>
            <a:off x="2156460" y="1151890"/>
            <a:ext cx="5599430" cy="52260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19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 up of a blue object&#10;&#10;Description automatically generated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01075" y="2787016"/>
            <a:ext cx="5926873" cy="1015936"/>
          </a:xfrm>
        </p:spPr>
        <p:txBody>
          <a:bodyPr>
            <a:noAutofit/>
          </a:bodyPr>
          <a:lstStyle/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Quantifying the Costs of Charger Availability Uncertainty for Residents of Multi-Unit Dwellings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" altLang="en-US" sz="1400" b="1">
                <a:latin typeface="Times New Roman" panose="02020603050405020304" charset="0"/>
                <a:cs typeface="Times New Roman" panose="02020603050405020304" charset="0"/>
              </a:rPr>
              <a:t>Aaron I. Rabinowitz Ph.D.</a:t>
            </a: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, Thomas Bradley Ph.D., Gil Tal Ph.D.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Placeholder 1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6130925" y="4424045"/>
            <a:ext cx="2743200" cy="4205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Inconvenience Score</a:t>
            </a:r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79534" y="1081018"/>
            <a:ext cx="7185352" cy="3525651"/>
            <a:chOff x="2202" y="1829"/>
            <a:chExt cx="17099" cy="83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4" y="1829"/>
              <a:ext cx="16095" cy="291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 Box 8"/>
                <p:cNvSpPr txBox="1"/>
                <p:nvPr/>
              </p:nvSpPr>
              <p:spPr>
                <a:xfrm>
                  <a:off x="2202" y="5386"/>
                  <a:ext cx="17099" cy="48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𝐼𝐶</m:t>
                          </m:r>
                        </m:sub>
                      </m:sSub>
                    </m:oMath>
                  </a14:m>
                  <a:r>
                    <a:rPr 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</a:t>
                  </a:r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- Inconvenience Score for itinerary. The time spent devoted to charging per kilometer traveled. [min/km]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 - Duration of energizing event [min]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Duration of travel to and from energizing event [min]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Duration of payment process for energizing event [min]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𝑃</m:t>
                          </m:r>
                        </m:sub>
                      </m:sSub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Multipliers for durations based on energizing event type [</a:t>
                  </a:r>
                  <a:r>
                    <a:rPr lang="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-</a:t>
                  </a:r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DejaVu Math TeX Gyre" panose="02000503000000000000" charset="0"/>
                          <a:cs typeface="DejaVu Math TeX Gyre" panose="02000503000000000000" charset="0"/>
                          <a:sym typeface="+mn-ea"/>
                        </a:rPr>
                        <m:t>𝐿</m:t>
                      </m:r>
                    </m:oMath>
                  </a14:m>
                  <a:r>
                    <a:rPr lang="en-US" altLang="en-US" sz="140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 - Length of trip [km]</a:t>
                  </a:r>
                  <a:endParaRPr lang="en-US" altLang="en-US" sz="140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9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" y="5386"/>
                  <a:ext cx="17099" cy="4833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ounded Rectangle 9"/>
          <p:cNvSpPr/>
          <p:nvPr/>
        </p:nvSpPr>
        <p:spPr>
          <a:xfrm>
            <a:off x="4328160" y="1704340"/>
            <a:ext cx="1320800" cy="52260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190">
              <a:solidFill>
                <a:srgbClr val="00B0F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79805" y="4235450"/>
            <a:ext cx="7041515" cy="41529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19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Inconvenience Score</a:t>
            </a:r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190485" y="1230499"/>
            <a:ext cx="6763450" cy="3290327"/>
            <a:chOff x="2704" y="1829"/>
            <a:chExt cx="16095" cy="78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53" y="6118"/>
              <a:ext cx="14798" cy="354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4" y="1829"/>
              <a:ext cx="16095" cy="2910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4499610" y="3291840"/>
            <a:ext cx="3219450" cy="67500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19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Inconvenience Score</a:t>
            </a:r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190485" y="1230499"/>
            <a:ext cx="6763450" cy="3290327"/>
            <a:chOff x="2704" y="1829"/>
            <a:chExt cx="16095" cy="78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53" y="6118"/>
              <a:ext cx="14798" cy="354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4" y="1829"/>
              <a:ext cx="16095" cy="2910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4499610" y="3850005"/>
            <a:ext cx="3219450" cy="39624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19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Inconvenience Score</a:t>
            </a:r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190485" y="1230499"/>
            <a:ext cx="6763450" cy="3290327"/>
            <a:chOff x="2704" y="1829"/>
            <a:chExt cx="16095" cy="78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53" y="6118"/>
              <a:ext cx="14798" cy="354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4" y="1829"/>
              <a:ext cx="16095" cy="2910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4499610" y="4123055"/>
            <a:ext cx="3219450" cy="39624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19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" altLang="en-US"/>
              <a:t>Computing Inconvenience Score</a:t>
            </a:r>
            <a:r>
              <a:rPr lang="en-US" altLang="en-US">
                <a:sym typeface="+mn-ea"/>
              </a:rPr>
              <a:t> (Deterministic)</a:t>
            </a:r>
            <a:endParaRPr lang="" altLang="en-US"/>
          </a:p>
        </p:txBody>
      </p:sp>
      <p:sp>
        <p:nvSpPr>
          <p:cNvPr id="198" name="Text Box 197"/>
          <p:cNvSpPr txBox="1"/>
          <p:nvPr/>
        </p:nvSpPr>
        <p:spPr>
          <a:xfrm>
            <a:off x="514985" y="1285875"/>
            <a:ext cx="81013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Lemma 1: The </a:t>
            </a:r>
            <a:r>
              <a:rPr lang="" altLang="en-US" sz="1600" b="1">
                <a:latin typeface="Times New Roman" panose="02020603050405020304" charset="0"/>
                <a:cs typeface="Times New Roman" panose="02020603050405020304" charset="0"/>
              </a:rPr>
              <a:t>characteristic inconvenience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 for a given itinerary is the </a:t>
            </a:r>
            <a:r>
              <a:rPr lang="" altLang="en-US" sz="1600" b="1">
                <a:latin typeface="Times New Roman" panose="02020603050405020304" charset="0"/>
                <a:cs typeface="Times New Roman" panose="02020603050405020304" charset="0"/>
              </a:rPr>
              <a:t>minimum inconvenience</a:t>
            </a:r>
            <a:endParaRPr lang="" alt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" alt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Drivers may optimize around a different objective (i.e. energy cost)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Drivers may fail to fully optimize around their chosen objective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Policies and investments which lower minimum inconvenience enable better experience in any event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Lemma 2: Drivers will minimize in convenience by </a:t>
            </a:r>
            <a:r>
              <a:rPr lang="" altLang="en-US" sz="1600" b="1">
                <a:latin typeface="Times New Roman" panose="02020603050405020304" charset="0"/>
                <a:cs typeface="Times New Roman" panose="02020603050405020304" charset="0"/>
              </a:rPr>
              <a:t>opting for less inconvenient charging events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 where possible before reducing driving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Drivers for whom inconvenience is limiting driving may increase driving if they are able to charge in a more convenient manner - this still represents utility gained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Computing Inconvenience Score </a:t>
            </a:r>
            <a:r>
              <a:rPr lang="" altLang="en-US"/>
              <a:t>(Deterministic)</a:t>
            </a:r>
            <a:endParaRPr lang="" altLang="en-US"/>
          </a:p>
        </p:txBody>
      </p:sp>
      <p:pic>
        <p:nvPicPr>
          <p:cNvPr id="179" name="Picture 178" descr="New_SOC_Trace2"/>
          <p:cNvPicPr>
            <a:picLocks noChangeAspect="1"/>
          </p:cNvPicPr>
          <p:nvPr/>
        </p:nvPicPr>
        <p:blipFill>
          <a:blip r:embed="rId1"/>
          <a:srcRect t="64899"/>
          <a:stretch>
            <a:fillRect/>
          </a:stretch>
        </p:blipFill>
        <p:spPr>
          <a:xfrm>
            <a:off x="613410" y="3551555"/>
            <a:ext cx="3317240" cy="11093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11885"/>
            <a:ext cx="3111500" cy="1432560"/>
          </a:xfrm>
          <a:prstGeom prst="rect">
            <a:avLst/>
          </a:prstGeom>
        </p:spPr>
      </p:pic>
      <p:sp>
        <p:nvSpPr>
          <p:cNvPr id="182" name="Text Box 181"/>
          <p:cNvSpPr txBox="1"/>
          <p:nvPr/>
        </p:nvSpPr>
        <p:spPr>
          <a:xfrm>
            <a:off x="606425" y="860425"/>
            <a:ext cx="3536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Define charger availability likelihoods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908050" y="1547495"/>
            <a:ext cx="1431925" cy="285750"/>
          </a:xfrm>
          <a:prstGeom prst="round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4" name="Rounded Rectangle 183"/>
          <p:cNvSpPr/>
          <p:nvPr/>
        </p:nvSpPr>
        <p:spPr>
          <a:xfrm>
            <a:off x="935990" y="1868170"/>
            <a:ext cx="1381760" cy="285750"/>
          </a:xfrm>
          <a:prstGeom prst="round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5" name="Rounded Rectangle 184"/>
          <p:cNvSpPr/>
          <p:nvPr/>
        </p:nvSpPr>
        <p:spPr>
          <a:xfrm>
            <a:off x="1059815" y="2185670"/>
            <a:ext cx="1134110" cy="285750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2616200" y="1600835"/>
            <a:ext cx="346710" cy="175260"/>
          </a:xfrm>
          <a:prstGeom prst="round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7" name="Rounded Rectangle 186"/>
          <p:cNvSpPr/>
          <p:nvPr/>
        </p:nvSpPr>
        <p:spPr>
          <a:xfrm>
            <a:off x="3575050" y="1923415"/>
            <a:ext cx="226060" cy="175260"/>
          </a:xfrm>
          <a:prstGeom prst="round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8" name="Rounded Rectangle 187"/>
          <p:cNvSpPr/>
          <p:nvPr/>
        </p:nvSpPr>
        <p:spPr>
          <a:xfrm>
            <a:off x="2962910" y="2240915"/>
            <a:ext cx="273050" cy="175260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9" name="Text Box 188"/>
          <p:cNvSpPr txBox="1"/>
          <p:nvPr/>
        </p:nvSpPr>
        <p:spPr>
          <a:xfrm>
            <a:off x="613410" y="3159125"/>
            <a:ext cx="3536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Apply to MUD</a:t>
            </a:r>
            <a:r>
              <a:rPr lang="en-US" altLang="en-US" sz="1600" baseline="30000">
                <a:latin typeface="Times New Roman" panose="02020603050405020304" charset="0"/>
                <a:cs typeface="Times New Roman" panose="02020603050405020304" charset="0"/>
              </a:rPr>
              <a:t>1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NHTS Itinera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ry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5172710" y="1833245"/>
            <a:ext cx="3317240" cy="2160905"/>
            <a:chOff x="7336" y="1847"/>
            <a:chExt cx="5224" cy="3403"/>
          </a:xfrm>
        </p:grpSpPr>
        <p:pic>
          <p:nvPicPr>
            <p:cNvPr id="191" name="Picture 190" descr="New_SOC_Trace2"/>
            <p:cNvPicPr>
              <a:picLocks noChangeAspect="1"/>
            </p:cNvPicPr>
            <p:nvPr/>
          </p:nvPicPr>
          <p:blipFill>
            <a:blip r:embed="rId1"/>
            <a:srcRect t="403" b="35362"/>
            <a:stretch>
              <a:fillRect/>
            </a:stretch>
          </p:blipFill>
          <p:spPr>
            <a:xfrm>
              <a:off x="7336" y="1847"/>
              <a:ext cx="5224" cy="3197"/>
            </a:xfrm>
            <a:prstGeom prst="rect">
              <a:avLst/>
            </a:prstGeom>
          </p:spPr>
        </p:pic>
        <p:pic>
          <p:nvPicPr>
            <p:cNvPr id="192" name="Picture 191" descr="New_SOC_Trace2"/>
            <p:cNvPicPr>
              <a:picLocks noChangeAspect="1"/>
            </p:cNvPicPr>
            <p:nvPr/>
          </p:nvPicPr>
          <p:blipFill>
            <a:blip r:embed="rId1"/>
            <a:srcRect t="95841"/>
            <a:stretch>
              <a:fillRect/>
            </a:stretch>
          </p:blipFill>
          <p:spPr>
            <a:xfrm>
              <a:off x="7336" y="5044"/>
              <a:ext cx="5224" cy="207"/>
            </a:xfrm>
            <a:prstGeom prst="rect">
              <a:avLst/>
            </a:prstGeom>
          </p:spPr>
        </p:pic>
      </p:grpSp>
      <p:sp>
        <p:nvSpPr>
          <p:cNvPr id="194" name="Text Box 193"/>
          <p:cNvSpPr txBox="1"/>
          <p:nvPr/>
        </p:nvSpPr>
        <p:spPr>
          <a:xfrm>
            <a:off x="4987290" y="1249680"/>
            <a:ext cx="3688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Compute Optimal Charge Schedule (OCS) to minimize Inconvenience Score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5" name="Right Arrow 194"/>
          <p:cNvSpPr/>
          <p:nvPr/>
        </p:nvSpPr>
        <p:spPr>
          <a:xfrm rot="5400000">
            <a:off x="2047240" y="2741295"/>
            <a:ext cx="654050" cy="26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6" name="Right Arrow 195"/>
          <p:cNvSpPr/>
          <p:nvPr/>
        </p:nvSpPr>
        <p:spPr>
          <a:xfrm rot="19020000">
            <a:off x="3963670" y="3284220"/>
            <a:ext cx="1203325" cy="26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7" name="Text Box 196"/>
          <p:cNvSpPr txBox="1"/>
          <p:nvPr/>
        </p:nvSpPr>
        <p:spPr>
          <a:xfrm>
            <a:off x="5455920" y="4415790"/>
            <a:ext cx="32950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000" baseline="30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en-US" sz="1000">
                <a:latin typeface="Times New Roman" panose="02020603050405020304" charset="0"/>
                <a:cs typeface="Times New Roman" panose="02020603050405020304" charset="0"/>
              </a:rPr>
              <a:t> Itineraries selected for high density, high rentership areas</a:t>
            </a:r>
            <a:endParaRPr lang="en-US" alt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Computing Inconvenience Score (Stochastic)</a:t>
            </a:r>
            <a:endParaRPr lang="en-US" altLang="en-US"/>
          </a:p>
        </p:txBody>
      </p:sp>
      <p:sp>
        <p:nvSpPr>
          <p:cNvPr id="198" name="Text Box 197"/>
          <p:cNvSpPr txBox="1"/>
          <p:nvPr/>
        </p:nvSpPr>
        <p:spPr>
          <a:xfrm>
            <a:off x="514985" y="847725"/>
            <a:ext cx="8101330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But what if charger availability is uncertain?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For example: a MUD has 50 parking spaces but only 3 chargers - how does this influence the ability of residents to minimize inconveniece?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The optimization can still be performed but with imperfect (stochastic) information - but the stochastic optimal solution will usually be higher cost than the perfect information (deterministic) solution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The cost of the stochastic optimal solution considering multiple scenarios is the </a:t>
            </a:r>
            <a:r>
              <a:rPr lang="" altLang="en-US" sz="16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Expected Cost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The mean cost of the deterministic optimal solution for each scenario is the </a:t>
            </a:r>
            <a:r>
              <a:rPr lang="" altLang="en-US" sz="1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Mean Cost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" altLang="en-US" sz="16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Value-of-Information</a:t>
            </a:r>
            <a:r>
              <a:rPr lang="" altLang="en-US" sz="16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" altLang="en-US" sz="1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" altLang="en-US" sz="16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" altLang="en-US" sz="1600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Expected Cost</a:t>
            </a:r>
            <a:r>
              <a:rPr lang="" altLang="en-US" sz="16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" altLang="en-US" sz="16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" altLang="en-US" sz="1600" b="1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" altLang="en-US" sz="16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Mean Cost</a:t>
            </a:r>
            <a:endParaRPr lang="" altLang="en-US" sz="1600" b="1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Computing Inconvenience Score </a:t>
            </a:r>
            <a:r>
              <a:rPr lang="" altLang="en-US"/>
              <a:t>(Stochastic)</a:t>
            </a:r>
            <a:endParaRPr lang="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46430" y="3405505"/>
            <a:ext cx="3328035" cy="1381760"/>
            <a:chOff x="172" y="4777"/>
            <a:chExt cx="6020" cy="2564"/>
          </a:xfrm>
        </p:grpSpPr>
        <p:pic>
          <p:nvPicPr>
            <p:cNvPr id="3" name="Picture 2" descr="New_SOC_Trace2"/>
            <p:cNvPicPr>
              <a:picLocks noChangeAspect="1"/>
            </p:cNvPicPr>
            <p:nvPr/>
          </p:nvPicPr>
          <p:blipFill>
            <a:blip r:embed="rId1"/>
            <a:srcRect l="5743" t="64899"/>
            <a:stretch>
              <a:fillRect/>
            </a:stretch>
          </p:blipFill>
          <p:spPr>
            <a:xfrm>
              <a:off x="172" y="4777"/>
              <a:ext cx="4924" cy="174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" name="Picture 1" descr="New_SOC_Trace2"/>
            <p:cNvPicPr>
              <a:picLocks noChangeAspect="1"/>
            </p:cNvPicPr>
            <p:nvPr/>
          </p:nvPicPr>
          <p:blipFill>
            <a:blip r:embed="rId1"/>
            <a:srcRect l="5743" t="64899"/>
            <a:stretch>
              <a:fillRect/>
            </a:stretch>
          </p:blipFill>
          <p:spPr>
            <a:xfrm>
              <a:off x="730" y="5186"/>
              <a:ext cx="4924" cy="174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79" name="Picture 178" descr="New_SOC_Trace2"/>
            <p:cNvPicPr>
              <a:picLocks noChangeAspect="1"/>
            </p:cNvPicPr>
            <p:nvPr/>
          </p:nvPicPr>
          <p:blipFill>
            <a:blip r:embed="rId1"/>
            <a:srcRect l="6126" t="64899"/>
            <a:stretch>
              <a:fillRect/>
            </a:stretch>
          </p:blipFill>
          <p:spPr>
            <a:xfrm>
              <a:off x="1288" y="5595"/>
              <a:ext cx="4904" cy="1747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80" name="Picture 1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111885"/>
            <a:ext cx="3111500" cy="1432560"/>
          </a:xfrm>
          <a:prstGeom prst="rect">
            <a:avLst/>
          </a:prstGeom>
        </p:spPr>
      </p:pic>
      <p:sp>
        <p:nvSpPr>
          <p:cNvPr id="182" name="Text Box 181"/>
          <p:cNvSpPr txBox="1"/>
          <p:nvPr/>
        </p:nvSpPr>
        <p:spPr>
          <a:xfrm>
            <a:off x="606425" y="860425"/>
            <a:ext cx="3536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Define charger availability likelihoods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908050" y="1547495"/>
            <a:ext cx="1431925" cy="285750"/>
          </a:xfrm>
          <a:prstGeom prst="round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4" name="Rounded Rectangle 183"/>
          <p:cNvSpPr/>
          <p:nvPr/>
        </p:nvSpPr>
        <p:spPr>
          <a:xfrm>
            <a:off x="935990" y="1868170"/>
            <a:ext cx="1381760" cy="285750"/>
          </a:xfrm>
          <a:prstGeom prst="round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5" name="Rounded Rectangle 184"/>
          <p:cNvSpPr/>
          <p:nvPr/>
        </p:nvSpPr>
        <p:spPr>
          <a:xfrm>
            <a:off x="1059815" y="2185670"/>
            <a:ext cx="1134110" cy="285750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2616200" y="1600835"/>
            <a:ext cx="346710" cy="175260"/>
          </a:xfrm>
          <a:prstGeom prst="round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7" name="Rounded Rectangle 186"/>
          <p:cNvSpPr/>
          <p:nvPr/>
        </p:nvSpPr>
        <p:spPr>
          <a:xfrm>
            <a:off x="3575050" y="1923415"/>
            <a:ext cx="226060" cy="175260"/>
          </a:xfrm>
          <a:prstGeom prst="round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8" name="Rounded Rectangle 187"/>
          <p:cNvSpPr/>
          <p:nvPr/>
        </p:nvSpPr>
        <p:spPr>
          <a:xfrm>
            <a:off x="2962910" y="2240915"/>
            <a:ext cx="273050" cy="175260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9" name="Text Box 188"/>
          <p:cNvSpPr txBox="1"/>
          <p:nvPr/>
        </p:nvSpPr>
        <p:spPr>
          <a:xfrm>
            <a:off x="548005" y="3033395"/>
            <a:ext cx="3536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Apply to MUD</a:t>
            </a:r>
            <a:r>
              <a:rPr lang="en-US" altLang="en-US" sz="1600" baseline="30000">
                <a:latin typeface="Times New Roman" panose="02020603050405020304" charset="0"/>
                <a:cs typeface="Times New Roman" panose="02020603050405020304" charset="0"/>
              </a:rPr>
              <a:t>1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NHTS Itineraries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5172710" y="1833245"/>
            <a:ext cx="3317240" cy="2160905"/>
            <a:chOff x="7336" y="1847"/>
            <a:chExt cx="5224" cy="3403"/>
          </a:xfrm>
        </p:grpSpPr>
        <p:pic>
          <p:nvPicPr>
            <p:cNvPr id="191" name="Picture 190" descr="New_SOC_Trace2"/>
            <p:cNvPicPr>
              <a:picLocks noChangeAspect="1"/>
            </p:cNvPicPr>
            <p:nvPr/>
          </p:nvPicPr>
          <p:blipFill>
            <a:blip r:embed="rId1"/>
            <a:srcRect t="403" b="35362"/>
            <a:stretch>
              <a:fillRect/>
            </a:stretch>
          </p:blipFill>
          <p:spPr>
            <a:xfrm>
              <a:off x="7336" y="1847"/>
              <a:ext cx="5224" cy="3197"/>
            </a:xfrm>
            <a:prstGeom prst="rect">
              <a:avLst/>
            </a:prstGeom>
          </p:spPr>
        </p:pic>
        <p:pic>
          <p:nvPicPr>
            <p:cNvPr id="192" name="Picture 191" descr="New_SOC_Trace2"/>
            <p:cNvPicPr>
              <a:picLocks noChangeAspect="1"/>
            </p:cNvPicPr>
            <p:nvPr/>
          </p:nvPicPr>
          <p:blipFill>
            <a:blip r:embed="rId1"/>
            <a:srcRect t="95841"/>
            <a:stretch>
              <a:fillRect/>
            </a:stretch>
          </p:blipFill>
          <p:spPr>
            <a:xfrm>
              <a:off x="7336" y="5044"/>
              <a:ext cx="5224" cy="207"/>
            </a:xfrm>
            <a:prstGeom prst="rect">
              <a:avLst/>
            </a:prstGeom>
          </p:spPr>
        </p:pic>
      </p:grpSp>
      <p:sp>
        <p:nvSpPr>
          <p:cNvPr id="194" name="Text Box 193"/>
          <p:cNvSpPr txBox="1"/>
          <p:nvPr/>
        </p:nvSpPr>
        <p:spPr>
          <a:xfrm>
            <a:off x="4987290" y="1249680"/>
            <a:ext cx="3688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Compute Optimal Charge Schedule (OCS) to minimize Inconvenience Score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5" name="Right Arrow 194"/>
          <p:cNvSpPr/>
          <p:nvPr/>
        </p:nvSpPr>
        <p:spPr>
          <a:xfrm rot="5400000">
            <a:off x="2129790" y="2658745"/>
            <a:ext cx="488950" cy="26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6" name="Right Arrow 195"/>
          <p:cNvSpPr/>
          <p:nvPr/>
        </p:nvSpPr>
        <p:spPr>
          <a:xfrm rot="19020000">
            <a:off x="3963670" y="3284220"/>
            <a:ext cx="1203325" cy="26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7" name="Text Box 196"/>
          <p:cNvSpPr txBox="1"/>
          <p:nvPr/>
        </p:nvSpPr>
        <p:spPr>
          <a:xfrm>
            <a:off x="5455920" y="4415790"/>
            <a:ext cx="32950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000" baseline="30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en-US" sz="1000">
                <a:latin typeface="Times New Roman" panose="02020603050405020304" charset="0"/>
                <a:cs typeface="Times New Roman" panose="02020603050405020304" charset="0"/>
              </a:rPr>
              <a:t> Itineraries selected for high density, high rentership areas</a:t>
            </a:r>
            <a:endParaRPr lang="en-US" altLang="en-US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light on a black surface&#10;&#10;Description automatically generated"/>
          <p:cNvPicPr>
            <a:picLocks noChangeAspect="1"/>
          </p:cNvPicPr>
          <p:nvPr/>
        </p:nvPicPr>
        <p:blipFill rotWithShape="1">
          <a:blip r:embed="rId1">
            <a:grayscl/>
          </a:blip>
          <a:srcRect t="17408" b="19"/>
          <a:stretch>
            <a:fillRect/>
          </a:stretch>
        </p:blipFill>
        <p:spPr>
          <a:xfrm>
            <a:off x="0" y="896620"/>
            <a:ext cx="9144000" cy="42468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466850" y="320675"/>
            <a:ext cx="6210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4800">
                <a:solidFill>
                  <a:srgbClr val="84D3E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Section 3: Experiment</a:t>
            </a:r>
            <a:endParaRPr lang="" altLang="en-US" sz="4800">
              <a:solidFill>
                <a:srgbClr val="84D3E6"/>
              </a:solidFill>
              <a:effectLst>
                <a:reflection blurRad="6350" stA="50000" endA="300" endPos="50000" dist="60007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Experiment</a:t>
            </a:r>
            <a:r>
              <a:rPr lang="en-US" altLang="en-US"/>
              <a:t>: Hypotheses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29285" y="1787525"/>
            <a:ext cx="78733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H1: Low charger availability rates negatively impact BEV user experience by forcing BEV users to maintain higher charge levels and opt for inconvenient charge events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endParaRPr lang="en-US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H2: Charger-availability scheduling systems reduce BEV user experience for BEV use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rs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who rely on shared chargers by providing information which can be used to mak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better plans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light on a black surface&#10;&#10;Description automatically generated"/>
          <p:cNvPicPr>
            <a:picLocks noChangeAspect="1"/>
          </p:cNvPicPr>
          <p:nvPr/>
        </p:nvPicPr>
        <p:blipFill rotWithShape="1">
          <a:blip r:embed="rId1">
            <a:grayscl/>
          </a:blip>
          <a:srcRect t="17408" b="19"/>
          <a:stretch>
            <a:fillRect/>
          </a:stretch>
        </p:blipFill>
        <p:spPr>
          <a:xfrm>
            <a:off x="0" y="896620"/>
            <a:ext cx="9144000" cy="42468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466850" y="320675"/>
            <a:ext cx="6210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4800">
                <a:solidFill>
                  <a:srgbClr val="84D3E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Section 1: Motivation</a:t>
            </a:r>
            <a:endParaRPr lang="" altLang="en-US" sz="4800">
              <a:solidFill>
                <a:srgbClr val="84D3E6"/>
              </a:solidFill>
              <a:effectLst>
                <a:reflection blurRad="6350" stA="50000" endA="300" endPos="50000" dist="60007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Experimental design</a:t>
            </a:r>
            <a:endParaRPr lang="" altLang="en-US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641475"/>
            <a:ext cx="4039870" cy="186055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534535" y="1233805"/>
            <a:ext cx="41465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200">
                <a:latin typeface="Times New Roman" panose="02020603050405020304" charset="0"/>
                <a:cs typeface="Times New Roman" panose="02020603050405020304" charset="0"/>
              </a:rPr>
              <a:t>A full-factorial experiment was performed on the following factors:</a:t>
            </a: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" altLang="en-US" sz="1200">
                <a:latin typeface="Times New Roman" panose="02020603050405020304" charset="0"/>
                <a:cs typeface="Times New Roman" panose="02020603050405020304" charset="0"/>
              </a:rPr>
              <a:t>S - Boolean for stochastic optimization (True) or deterministic optimization (False)</a:t>
            </a: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" altLang="en-US" sz="1200">
                <a:latin typeface="Times New Roman" panose="02020603050405020304" charset="0"/>
                <a:cs typeface="Times New Roman" panose="02020603050405020304" charset="0"/>
              </a:rPr>
              <a:t>HCL - Likelihood of an AC L2 charger being available at home for a given home dwell</a:t>
            </a: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" altLang="en-US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W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CL - Likelihood of an AC L2 charger being available at home fo</a:t>
            </a:r>
            <a:r>
              <a:rPr lang="" altLang="en-US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 a given work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dwell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" altLang="en-US"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" altLang="en-US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CL - Likelihood of an AC L2 charger being available at home for a give</a:t>
            </a:r>
            <a:r>
              <a:rPr lang="" altLang="en-US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n destination (store, restaurant, gym) </a:t>
            </a:r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dwell</a:t>
            </a:r>
            <a:endParaRPr lang="en-US" altLang="en-US"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Data Used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2860" y="1656080"/>
            <a:ext cx="2378075" cy="22244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28320" y="1537335"/>
            <a:ext cx="566928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 each case all selected itineraries were simulated on 5 randomly generated charger availability scenarios subject to HCL, WCL, and DCL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Itineraries were taken from down-sampled from 2017 NHTS. Data were selected for the following criteria: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Only driver trips counted (PERSONID = WHODROVE)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Only trips taken with household primary vehicles (VEHID ≤ 2)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High population denisty home locations (OTRESDN ≥ 70,000)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High rentership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home locations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 (OBHTRNT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≥ 70)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At least one trip to work in itinerary (WHYTO = 3)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light on a black surface&#10;&#10;Description automatically generated"/>
          <p:cNvPicPr>
            <a:picLocks noChangeAspect="1"/>
          </p:cNvPicPr>
          <p:nvPr/>
        </p:nvPicPr>
        <p:blipFill rotWithShape="1">
          <a:blip r:embed="rId1">
            <a:grayscl/>
          </a:blip>
          <a:srcRect t="17408" b="19"/>
          <a:stretch>
            <a:fillRect/>
          </a:stretch>
        </p:blipFill>
        <p:spPr>
          <a:xfrm>
            <a:off x="1270" y="896620"/>
            <a:ext cx="9144000" cy="42468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35" y="320675"/>
            <a:ext cx="9142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800">
                <a:solidFill>
                  <a:srgbClr val="84D3E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Sec</a:t>
            </a:r>
            <a:r>
              <a:rPr lang="" altLang="en-US" sz="4800">
                <a:solidFill>
                  <a:srgbClr val="84D3E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tion 4: Results / Discussion</a:t>
            </a:r>
            <a:endParaRPr lang="" altLang="en-US" sz="4800">
              <a:solidFill>
                <a:srgbClr val="84D3E6"/>
              </a:solidFill>
              <a:effectLst>
                <a:reflection blurRad="6350" stA="50000" endA="300" endPos="50000" dist="60007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Significant Factors from Regression Analysis of Experiment Results</a:t>
            </a:r>
            <a:endParaRPr lang="" altLang="en-US"/>
          </a:p>
        </p:txBody>
      </p:sp>
      <p:pic>
        <p:nvPicPr>
          <p:cNvPr id="8" name="Chart Placeholder 3" descr="/home/aaron/Desktop/VOIC/SAE_WCX_Paper/figs/SIC_Factors.pngSIC_Factor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189730" y="1000125"/>
            <a:ext cx="4477385" cy="34531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 Box 13"/>
          <p:cNvSpPr txBox="1"/>
          <p:nvPr/>
        </p:nvSpPr>
        <p:spPr>
          <a:xfrm>
            <a:off x="267335" y="815975"/>
            <a:ext cx="36512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Linear regression analysis was conducted based on the results of the full-factorial regression with S, HCL, WCL, DCL, and all interactions to find significant terms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Increased charger availability leads to significant reduction in inconvenience score</a:t>
            </a: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Relationships between types of charger availability are </a:t>
            </a:r>
            <a:r>
              <a:rPr lang="en-US" altLang="en-US" sz="1400" i="1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subtractive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 (value-of-information) was significant along with all S-interactions</a:t>
            </a: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 alone accounts for 14.2% of the results</a:t>
            </a: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Relationship between S and other factors is </a:t>
            </a:r>
            <a:r>
              <a:rPr lang="en-US" altLang="en-US" sz="1400" i="1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additive</a:t>
            </a:r>
            <a:endParaRPr lang="en-US" altLang="en-US" sz="1400" i="1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Significant Factors from Regression Analysis of Experiment Results</a:t>
            </a:r>
            <a:endParaRPr lang="en-US" altLang="en-US"/>
          </a:p>
        </p:txBody>
      </p:sp>
      <p:pic>
        <p:nvPicPr>
          <p:cNvPr id="8" name="Chart Placeholder 3" descr="/home/aaron/Desktop/VOIC/SAE_WCX_Paper/figs/SIC_Factors.pngSIC_Factor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189730" y="1000125"/>
            <a:ext cx="4477385" cy="34531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ounded Rectangle 9"/>
          <p:cNvSpPr/>
          <p:nvPr/>
        </p:nvSpPr>
        <p:spPr>
          <a:xfrm>
            <a:off x="4189730" y="1355090"/>
            <a:ext cx="4561205" cy="67691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267335" y="815975"/>
            <a:ext cx="36512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Linear regression analysis was conducted based on the results of the full-factorial regression with S, HCL, WCL, DCL, and all interactions to find significant terms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Increased charger availability leads to significant reduction in inconvenience score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Relationships between types of charger availability are </a:t>
            </a:r>
            <a:r>
              <a:rPr lang="" altLang="en-US" sz="1400" i="1">
                <a:latin typeface="Times New Roman" panose="02020603050405020304" charset="0"/>
                <a:cs typeface="Times New Roman" panose="02020603050405020304" charset="0"/>
              </a:rPr>
              <a:t>subtractive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 (value-of-information) was significant along with all S-interactions</a:t>
            </a: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 alone accounts for 14.2% of the results</a:t>
            </a: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Relationship between S and other factors is </a:t>
            </a:r>
            <a:r>
              <a:rPr lang="en-US" altLang="en-US" sz="1400" i="1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additive</a:t>
            </a:r>
            <a:endParaRPr lang="en-US" altLang="en-US" sz="1400" i="1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89730" y="2606040"/>
            <a:ext cx="4561205" cy="67691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Significant Factors from Regression Analysis of Experiment Results</a:t>
            </a:r>
            <a:endParaRPr lang="en-US" altLang="en-US"/>
          </a:p>
        </p:txBody>
      </p:sp>
      <p:pic>
        <p:nvPicPr>
          <p:cNvPr id="8" name="Chart Placeholder 3" descr="/home/aaron/Desktop/VOIC/SAE_WCX_Paper/figs/SIC_Factors.pngSIC_Factor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189730" y="1000125"/>
            <a:ext cx="4477385" cy="345313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1" name="Group 10"/>
          <p:cNvGrpSpPr/>
          <p:nvPr/>
        </p:nvGrpSpPr>
        <p:grpSpPr>
          <a:xfrm>
            <a:off x="4189730" y="1141730"/>
            <a:ext cx="4561205" cy="2947670"/>
            <a:chOff x="10130" y="2303"/>
            <a:chExt cx="8772" cy="5772"/>
          </a:xfrm>
        </p:grpSpPr>
        <p:sp>
          <p:nvSpPr>
            <p:cNvPr id="9" name="Rounded Rectangle 8"/>
            <p:cNvSpPr/>
            <p:nvPr/>
          </p:nvSpPr>
          <p:spPr>
            <a:xfrm>
              <a:off x="10130" y="2303"/>
              <a:ext cx="8772" cy="58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130" y="3964"/>
              <a:ext cx="8772" cy="132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0130" y="6413"/>
              <a:ext cx="8772" cy="166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267335" y="815975"/>
            <a:ext cx="36512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Linear regression analysis was conducted based on the results of the full-factorial regression with S, HCL, WCL, DCL, and all interactions to find significant terms</a:t>
            </a: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Increased charger availability leads to significant reduction in inconvenience score</a:t>
            </a: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bg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Relationships between types of charger availability are </a:t>
            </a:r>
            <a:r>
              <a:rPr lang="en-US" altLang="en-US" sz="1400" i="1">
                <a:solidFill>
                  <a:schemeClr val="bg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subtractive</a:t>
            </a: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 (value-of-information) was significant along with all S-interactions</a:t>
            </a:r>
            <a:endParaRPr lang="en-US" altLang="en-US" sz="1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 alone accounts for 14.2% of the results</a:t>
            </a:r>
            <a:endParaRPr lang="en-US" altLang="en-US" sz="1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en-US" sz="1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Relationship between S and other factors is </a:t>
            </a:r>
            <a:r>
              <a:rPr lang="en-US" altLang="en-US" sz="14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additive</a:t>
            </a:r>
            <a:endParaRPr lang="en-US" altLang="en-US" sz="1400" i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Discussion: Value-of-Information and Policy Implications</a:t>
            </a:r>
            <a:endParaRPr lang="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" altLang="en-US" sz="1800"/>
              <a:t>Fewer shared chargers per vehicle means a more inconvenient experience for those who rely on them.</a:t>
            </a:r>
            <a:endParaRPr lang="" altLang="en-US" sz="1800"/>
          </a:p>
          <a:p>
            <a:pPr lvl="1"/>
            <a:r>
              <a:rPr lang="" altLang="en-US" sz="1540"/>
              <a:t>Those most likely to be impacted are those living in MUDs, especially in older buildings</a:t>
            </a:r>
            <a:endParaRPr lang="" altLang="en-US" sz="1540"/>
          </a:p>
          <a:p>
            <a:pPr lvl="1"/>
            <a:r>
              <a:rPr lang="" altLang="en-US" sz="1540"/>
              <a:t>Similar methodology in previous study shows that home/work can allow for convenience parity with ICEVs, lack thereof can result in up to a 10x increase in inconvenience (Reference 36)</a:t>
            </a:r>
            <a:endParaRPr lang="" altLang="en-US" sz="1540"/>
          </a:p>
          <a:p>
            <a:pPr lvl="1"/>
            <a:endParaRPr lang="" altLang="en-US" sz="1540"/>
          </a:p>
          <a:p>
            <a:pPr lvl="0"/>
            <a:r>
              <a:rPr lang="" altLang="en-US" sz="1630"/>
              <a:t>This issue is compounded if availability is unscheduled - uncertain availability will force users to, at the very least, keep a higher charge level and opt for more inconvenient charging events</a:t>
            </a:r>
            <a:endParaRPr lang="" altLang="en-US" sz="1630"/>
          </a:p>
          <a:p>
            <a:pPr lvl="1"/>
            <a:r>
              <a:rPr lang="" altLang="en-US" sz="1400"/>
              <a:t>Not modeled in this study but unregulated access to a scarce shared resource can lead to all manner of antisocial behavior and interpersonal strife</a:t>
            </a:r>
            <a:endParaRPr lang="" altLang="en-US" sz="1400"/>
          </a:p>
          <a:p>
            <a:pPr lvl="0"/>
            <a:endParaRPr lang="" altLang="en-US" sz="1630"/>
          </a:p>
          <a:p>
            <a:pPr lvl="0"/>
            <a:r>
              <a:rPr lang="" altLang="en-US" sz="1630"/>
              <a:t>So there is a need to design policy to increase access to AC L2 charging in MUDs but such policy should also encourage scheduled access</a:t>
            </a:r>
            <a:endParaRPr lang="" altLang="en-US" sz="1630"/>
          </a:p>
          <a:p>
            <a:pPr lvl="1"/>
            <a:endParaRPr lang="" altLang="en-US"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en-US" dirty="0"/>
              <a:t>Author Contact Information</a:t>
            </a:r>
            <a:endParaRPr lang="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0515" y="932180"/>
            <a:ext cx="2858770" cy="3694430"/>
          </a:xfr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 marL="0" indent="0" algn="ctr">
              <a:buNone/>
              <a:defRPr/>
            </a:pPr>
            <a:r>
              <a:rPr lang="" altLang="en-US" sz="1800" u="sng" dirty="0">
                <a:ea typeface="MS PGothic" charset="0"/>
                <a:cs typeface="Arial" panose="020B0604020202020204"/>
              </a:rPr>
              <a:t>Aaron I. Rabinowitz Ph.D.</a:t>
            </a:r>
            <a:endParaRPr lang="" altLang="en-US" sz="2000" u="sng" dirty="0">
              <a:ea typeface="MS PGothic" charset="0"/>
              <a:cs typeface="Arial" panose="020B0604020202020204"/>
            </a:endParaRPr>
          </a:p>
          <a:p>
            <a:pPr marL="0" indent="0" algn="ctr">
              <a:buNone/>
              <a:defRPr/>
            </a:pPr>
            <a:endParaRPr lang="en-US" dirty="0"/>
          </a:p>
          <a:p>
            <a:pPr marL="0" indent="0" algn="ctr">
              <a:buNone/>
            </a:pPr>
            <a:r>
              <a:rPr lang="" altLang="en-US" sz="1400" dirty="0"/>
              <a:t>Post-Doctoral Researcher</a:t>
            </a:r>
            <a:endParaRPr lang="" altLang="en-US" sz="1400" dirty="0"/>
          </a:p>
          <a:p>
            <a:pPr marL="0" indent="0" algn="ctr">
              <a:buNone/>
            </a:pPr>
            <a:endParaRPr lang="" altLang="en-US" sz="1400" dirty="0"/>
          </a:p>
          <a:p>
            <a:pPr marL="0" indent="0" algn="ctr">
              <a:buNone/>
            </a:pPr>
            <a:r>
              <a:rPr lang="" altLang="en-US" sz="1400" dirty="0"/>
              <a:t>EV Research Center</a:t>
            </a:r>
            <a:endParaRPr lang="" altLang="en-US" sz="1400" dirty="0"/>
          </a:p>
          <a:p>
            <a:pPr marL="0" indent="0" algn="ctr">
              <a:buNone/>
            </a:pPr>
            <a:r>
              <a:rPr lang="" altLang="en-US" sz="1400" dirty="0"/>
              <a:t>Institute of Transportation Studies</a:t>
            </a:r>
            <a:endParaRPr lang="" altLang="en-US" sz="1400" dirty="0"/>
          </a:p>
          <a:p>
            <a:pPr marL="0" indent="0" algn="ctr">
              <a:buNone/>
            </a:pPr>
            <a:r>
              <a:rPr lang="" altLang="en-US" sz="1400" dirty="0"/>
              <a:t>University of California, Davis</a:t>
            </a:r>
            <a:endParaRPr lang="" altLang="en-US" sz="1400" dirty="0"/>
          </a:p>
          <a:p>
            <a:pPr marL="0" indent="0" algn="ctr">
              <a:buNone/>
            </a:pPr>
            <a:endParaRPr lang="" altLang="en-US" sz="1400" dirty="0"/>
          </a:p>
          <a:p>
            <a:pPr marL="0" indent="0" algn="ctr">
              <a:buNone/>
            </a:pPr>
            <a:r>
              <a:rPr lang="" altLang="en-US" sz="1200" dirty="0"/>
              <a:t>email: arabinowitz@ucdavis.edu</a:t>
            </a:r>
            <a:endParaRPr lang="" altLang="en-US" sz="1400" dirty="0"/>
          </a:p>
          <a:p>
            <a:pPr marL="0" indent="0" algn="ctr">
              <a:buNone/>
            </a:pPr>
            <a:endParaRPr lang="" altLang="en-US" sz="1200" dirty="0"/>
          </a:p>
          <a:p>
            <a:pPr marL="0" indent="0" algn="ctr">
              <a:buNone/>
            </a:pPr>
            <a:r>
              <a:rPr lang="" altLang="en-US" sz="1200" i="1" dirty="0"/>
              <a:t>Corresponding Author</a:t>
            </a:r>
            <a:endParaRPr lang="" altLang="en-US" dirty="0"/>
          </a:p>
          <a:p>
            <a:pPr marL="0" indent="0">
              <a:buNone/>
            </a:pPr>
            <a:endParaRPr lang="" altLang="en-US" dirty="0"/>
          </a:p>
        </p:txBody>
      </p:sp>
      <p:sp>
        <p:nvSpPr>
          <p:cNvPr id="3" name="Text Placeholder 4"/>
          <p:cNvSpPr>
            <a:spLocks noGrp="1"/>
          </p:cNvSpPr>
          <p:nvPr/>
        </p:nvSpPr>
        <p:spPr>
          <a:xfrm>
            <a:off x="3169285" y="932180"/>
            <a:ext cx="2858770" cy="36944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" altLang="en-US" sz="1800" u="sng" dirty="0">
                <a:ea typeface="MS PGothic" charset="0"/>
                <a:cs typeface="Arial" panose="020B0604020202020204"/>
              </a:rPr>
              <a:t>Gil Tal</a:t>
            </a:r>
            <a:r>
              <a:rPr lang="en-US" altLang="en-US" sz="1800" u="sng" dirty="0">
                <a:ea typeface="MS PGothic" charset="0"/>
                <a:cs typeface="Arial" panose="020B0604020202020204"/>
              </a:rPr>
              <a:t> Ph.D.</a:t>
            </a:r>
            <a:endParaRPr lang="en-US" altLang="en-US" sz="2000" u="sng" dirty="0">
              <a:ea typeface="MS PGothic" charset="0"/>
              <a:cs typeface="Arial" panose="020B0604020202020204"/>
            </a:endParaRPr>
          </a:p>
          <a:p>
            <a:pPr marL="0" indent="0" algn="ctr">
              <a:buNone/>
              <a:defRPr/>
            </a:pPr>
            <a:endParaRPr lang="en-US" dirty="0"/>
          </a:p>
          <a:p>
            <a:pPr marL="0" indent="0" algn="ctr">
              <a:buNone/>
            </a:pPr>
            <a:r>
              <a:rPr lang="" altLang="en-US" sz="1400" dirty="0"/>
              <a:t>Director, </a:t>
            </a:r>
            <a:endParaRPr lang="en-US" altLang="en-US" sz="1400" dirty="0"/>
          </a:p>
          <a:p>
            <a:pPr marL="0" indent="0" algn="ctr">
              <a:buNone/>
            </a:pPr>
            <a:r>
              <a:rPr lang="en-US" altLang="en-US" sz="1400" dirty="0">
                <a:sym typeface="+mn-ea"/>
              </a:rPr>
              <a:t>Director, </a:t>
            </a:r>
            <a:r>
              <a:rPr lang="" altLang="en-US" sz="1400" dirty="0">
                <a:sym typeface="+mn-ea"/>
              </a:rPr>
              <a:t>STEPS+</a:t>
            </a:r>
            <a:endParaRPr lang="" altLang="en-US" sz="1400" dirty="0">
              <a:sym typeface="+mn-ea"/>
            </a:endParaRPr>
          </a:p>
          <a:p>
            <a:pPr marL="0" indent="0" algn="ctr">
              <a:buNone/>
            </a:pPr>
            <a:r>
              <a:rPr lang="en-US" altLang="en-US" sz="1400" dirty="0"/>
              <a:t>Professor, Environmental Science and Policy</a:t>
            </a:r>
            <a:endParaRPr lang="en-US" altLang="en-US" sz="1400" dirty="0"/>
          </a:p>
          <a:p>
            <a:pPr marL="0" indent="0" algn="ctr">
              <a:buNone/>
            </a:pPr>
            <a:endParaRPr lang="en-US" altLang="en-US" sz="1400" dirty="0"/>
          </a:p>
          <a:p>
            <a:pPr marL="0" indent="0" algn="ctr">
              <a:buNone/>
            </a:pPr>
            <a:r>
              <a:rPr lang="en-US" altLang="en-US" sz="1400" dirty="0">
                <a:sym typeface="+mn-ea"/>
              </a:rPr>
              <a:t>EV Research Center</a:t>
            </a:r>
            <a:endParaRPr lang="en-US" altLang="en-US" sz="1400" dirty="0"/>
          </a:p>
          <a:p>
            <a:pPr marL="0" indent="0" algn="ctr">
              <a:buNone/>
            </a:pPr>
            <a:r>
              <a:rPr lang="en-US" altLang="en-US" sz="1400" dirty="0"/>
              <a:t>Institute of Transportation Studies</a:t>
            </a:r>
            <a:endParaRPr lang="en-US" altLang="en-US" sz="1400" dirty="0"/>
          </a:p>
          <a:p>
            <a:pPr marL="0" indent="0" algn="ctr">
              <a:buNone/>
            </a:pPr>
            <a:r>
              <a:rPr lang="en-US" altLang="en-US" sz="1400" dirty="0"/>
              <a:t>University of California, Davis</a:t>
            </a:r>
            <a:endParaRPr lang="en-US" altLang="en-US" sz="1400" dirty="0"/>
          </a:p>
          <a:p>
            <a:pPr marL="0" indent="0" algn="ctr">
              <a:buNone/>
            </a:pPr>
            <a:endParaRPr lang="en-US" altLang="en-US" sz="1400" dirty="0"/>
          </a:p>
          <a:p>
            <a:pPr marL="0" indent="0" algn="ctr">
              <a:buNone/>
            </a:pPr>
            <a:r>
              <a:rPr lang="en-US" altLang="en-US" sz="1200" dirty="0"/>
              <a:t>email: </a:t>
            </a:r>
            <a:r>
              <a:rPr lang="" altLang="en-US" sz="1200" dirty="0"/>
              <a:t>gtal</a:t>
            </a:r>
            <a:r>
              <a:rPr lang="en-US" altLang="en-US" sz="1200" dirty="0"/>
              <a:t>@ucdavis.edu</a:t>
            </a: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6" name="Text Placeholder 4"/>
          <p:cNvSpPr>
            <a:spLocks noGrp="1"/>
          </p:cNvSpPr>
          <p:nvPr/>
        </p:nvSpPr>
        <p:spPr>
          <a:xfrm>
            <a:off x="6028055" y="932180"/>
            <a:ext cx="2858770" cy="369443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" altLang="en-US" sz="1800" u="sng" dirty="0">
                <a:ea typeface="MS PGothic" charset="0"/>
                <a:cs typeface="Arial" panose="020B0604020202020204"/>
              </a:rPr>
              <a:t>Thomas Bradley</a:t>
            </a:r>
            <a:r>
              <a:rPr lang="en-US" altLang="en-US" sz="1800" u="sng" dirty="0">
                <a:ea typeface="MS PGothic" charset="0"/>
                <a:cs typeface="Arial" panose="020B0604020202020204"/>
              </a:rPr>
              <a:t> Ph.D.</a:t>
            </a:r>
            <a:endParaRPr lang="en-US" altLang="en-US" sz="2000" u="sng" dirty="0">
              <a:ea typeface="MS PGothic" charset="0"/>
              <a:cs typeface="Arial" panose="020B0604020202020204"/>
            </a:endParaRPr>
          </a:p>
          <a:p>
            <a:pPr marL="0" indent="0" algn="ctr">
              <a:buNone/>
              <a:defRPr/>
            </a:pPr>
            <a:endParaRPr lang="en-US" dirty="0"/>
          </a:p>
          <a:p>
            <a:pPr marL="0" indent="0" algn="ctr">
              <a:buNone/>
            </a:pPr>
            <a:r>
              <a:rPr lang="" altLang="en-US" sz="1400" dirty="0"/>
              <a:t>Department Head</a:t>
            </a:r>
            <a:endParaRPr lang="" altLang="en-US" sz="1400" dirty="0"/>
          </a:p>
          <a:p>
            <a:pPr marL="0" indent="0" algn="ctr">
              <a:buNone/>
            </a:pPr>
            <a:r>
              <a:rPr lang="" altLang="en-US" sz="1400" dirty="0"/>
              <a:t>Woodward Distinguished Professor</a:t>
            </a:r>
            <a:endParaRPr lang="" altLang="en-US" sz="1400" dirty="0"/>
          </a:p>
          <a:p>
            <a:pPr marL="0" indent="0" algn="ctr">
              <a:buNone/>
            </a:pPr>
            <a:endParaRPr lang="en-US" altLang="en-US" sz="1400" dirty="0"/>
          </a:p>
          <a:p>
            <a:pPr marL="0" indent="0" algn="ctr">
              <a:buNone/>
            </a:pPr>
            <a:r>
              <a:rPr lang="" altLang="en-US" sz="1400" dirty="0"/>
              <a:t>Department of Systems Engineering</a:t>
            </a:r>
            <a:endParaRPr lang="en-US" altLang="en-US" sz="1400" dirty="0"/>
          </a:p>
          <a:p>
            <a:pPr marL="0" indent="0" algn="ctr">
              <a:buNone/>
            </a:pPr>
            <a:r>
              <a:rPr lang="" altLang="en-US" sz="1400" dirty="0"/>
              <a:t>Colorado State University</a:t>
            </a:r>
            <a:endParaRPr lang="en-US" altLang="en-US" sz="1400" dirty="0"/>
          </a:p>
          <a:p>
            <a:pPr marL="0" indent="0" algn="ctr">
              <a:buNone/>
            </a:pPr>
            <a:endParaRPr lang="en-US" altLang="en-US" sz="1400" dirty="0"/>
          </a:p>
          <a:p>
            <a:pPr marL="0" indent="0" algn="ctr">
              <a:buNone/>
            </a:pPr>
            <a:r>
              <a:rPr lang="en-US" altLang="en-US" sz="1200" dirty="0"/>
              <a:t>email: thomas.bradley@colostate.edu</a:t>
            </a:r>
            <a:endParaRPr lang="en-US" altLang="en-US" sz="1400" dirty="0"/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light on a black surface&#10;&#10;Description automatically generated"/>
          <p:cNvPicPr>
            <a:picLocks noChangeAspect="1"/>
          </p:cNvPicPr>
          <p:nvPr/>
        </p:nvPicPr>
        <p:blipFill rotWithShape="1">
          <a:blip r:embed="rId1">
            <a:grayscl/>
          </a:blip>
          <a:srcRect t="17408" b="19"/>
          <a:stretch>
            <a:fillRect/>
          </a:stretch>
        </p:blipFill>
        <p:spPr>
          <a:xfrm>
            <a:off x="1270" y="896620"/>
            <a:ext cx="9144000" cy="42468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35" y="320675"/>
            <a:ext cx="9142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4800">
                <a:solidFill>
                  <a:srgbClr val="84D3E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" altLang="en-US" sz="4800">
              <a:solidFill>
                <a:srgbClr val="84D3E6"/>
              </a:solidFill>
              <a:effectLst>
                <a:reflection blurRad="6350" stA="50000" endA="300" endPos="50000" dist="60007" dir="5400000" sy="-100000" algn="bl" rotWithShape="0"/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Minimizing Inconvenience</a:t>
            </a:r>
            <a:endParaRPr lang="en-US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5162550" y="2028825"/>
            <a:ext cx="2286000" cy="2286000"/>
            <a:chOff x="8130" y="3195"/>
            <a:chExt cx="3600" cy="3600"/>
          </a:xfrm>
        </p:grpSpPr>
        <p:sp>
          <p:nvSpPr>
            <p:cNvPr id="175" name="Freeform 174"/>
            <p:cNvSpPr/>
            <p:nvPr/>
          </p:nvSpPr>
          <p:spPr>
            <a:xfrm>
              <a:off x="8140" y="5419"/>
              <a:ext cx="3445" cy="689"/>
            </a:xfrm>
            <a:custGeom>
              <a:avLst/>
              <a:gdLst>
                <a:gd name="connisteX0" fmla="*/ 0 w 2187376"/>
                <a:gd name="connsiteY0" fmla="*/ 276978 h 437739"/>
                <a:gd name="connisteX1" fmla="*/ 152400 w 2187376"/>
                <a:gd name="connsiteY1" fmla="*/ 289678 h 437739"/>
                <a:gd name="connisteX2" fmla="*/ 497205 w 2187376"/>
                <a:gd name="connsiteY2" fmla="*/ 384928 h 437739"/>
                <a:gd name="connisteX3" fmla="*/ 973455 w 2187376"/>
                <a:gd name="connsiteY3" fmla="*/ 418583 h 437739"/>
                <a:gd name="connisteX4" fmla="*/ 1136015 w 2187376"/>
                <a:gd name="connsiteY4" fmla="*/ 289678 h 437739"/>
                <a:gd name="connisteX5" fmla="*/ 1410970 w 2187376"/>
                <a:gd name="connsiteY5" fmla="*/ 76953 h 437739"/>
                <a:gd name="connisteX6" fmla="*/ 1763395 w 2187376"/>
                <a:gd name="connsiteY6" fmla="*/ 26153 h 437739"/>
                <a:gd name="connisteX7" fmla="*/ 2049145 w 2187376"/>
                <a:gd name="connsiteY7" fmla="*/ 384928 h 437739"/>
                <a:gd name="connisteX8" fmla="*/ 2183765 w 2187376"/>
                <a:gd name="connsiteY8" fmla="*/ 418583 h 437739"/>
                <a:gd name="connisteX9" fmla="*/ 2183765 w 2187376"/>
                <a:gd name="connsiteY9" fmla="*/ 418583 h 437739"/>
                <a:gd name="connisteX10" fmla="*/ 2715895 w 2187376"/>
                <a:gd name="connsiteY10" fmla="*/ 222368 h 43773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</a:cxnLst>
              <a:rect l="l" t="t" r="r" b="b"/>
              <a:pathLst>
                <a:path w="2187376" h="437739">
                  <a:moveTo>
                    <a:pt x="0" y="276978"/>
                  </a:moveTo>
                  <a:cubicBezTo>
                    <a:pt x="23495" y="277613"/>
                    <a:pt x="52705" y="268088"/>
                    <a:pt x="152400" y="289678"/>
                  </a:cubicBezTo>
                  <a:cubicBezTo>
                    <a:pt x="252095" y="311268"/>
                    <a:pt x="332740" y="358893"/>
                    <a:pt x="497205" y="384928"/>
                  </a:cubicBezTo>
                  <a:cubicBezTo>
                    <a:pt x="661670" y="410963"/>
                    <a:pt x="845820" y="437633"/>
                    <a:pt x="973455" y="418583"/>
                  </a:cubicBezTo>
                  <a:cubicBezTo>
                    <a:pt x="1101090" y="399533"/>
                    <a:pt x="1048385" y="358258"/>
                    <a:pt x="1136015" y="289678"/>
                  </a:cubicBezTo>
                  <a:cubicBezTo>
                    <a:pt x="1223645" y="221098"/>
                    <a:pt x="1285240" y="129658"/>
                    <a:pt x="1410970" y="76953"/>
                  </a:cubicBezTo>
                  <a:cubicBezTo>
                    <a:pt x="1536700" y="24248"/>
                    <a:pt x="1635760" y="-35442"/>
                    <a:pt x="1763395" y="26153"/>
                  </a:cubicBezTo>
                  <a:cubicBezTo>
                    <a:pt x="1891030" y="87748"/>
                    <a:pt x="1965325" y="306188"/>
                    <a:pt x="2049145" y="384928"/>
                  </a:cubicBezTo>
                  <a:cubicBezTo>
                    <a:pt x="2132965" y="463668"/>
                    <a:pt x="2157095" y="411598"/>
                    <a:pt x="2183765" y="418583"/>
                  </a:cubicBezTo>
                  <a:cubicBezTo>
                    <a:pt x="2210435" y="425568"/>
                    <a:pt x="2077085" y="457953"/>
                    <a:pt x="2183765" y="41858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133" name="Group 132"/>
            <p:cNvGrpSpPr/>
            <p:nvPr/>
          </p:nvGrpSpPr>
          <p:grpSpPr>
            <a:xfrm rot="0">
              <a:off x="8130" y="3195"/>
              <a:ext cx="3600" cy="3600"/>
              <a:chOff x="2090" y="2445"/>
              <a:chExt cx="3600" cy="3600"/>
            </a:xfrm>
          </p:grpSpPr>
          <p:cxnSp>
            <p:nvCxnSpPr>
              <p:cNvPr id="134" name="Straight Arrow Connector 133"/>
              <p:cNvCxnSpPr/>
              <p:nvPr/>
            </p:nvCxnSpPr>
            <p:spPr>
              <a:xfrm flipV="1">
                <a:off x="2100" y="2445"/>
                <a:ext cx="0" cy="36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2090" y="6035"/>
                <a:ext cx="36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Oval 135"/>
            <p:cNvSpPr/>
            <p:nvPr/>
          </p:nvSpPr>
          <p:spPr>
            <a:xfrm>
              <a:off x="8855" y="5950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8655" y="635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9085" y="6406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8320" y="5806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9460" y="63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9150" y="5585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9604" y="6015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10030" y="63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9748" y="655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0599" y="6262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0289" y="6015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0230" y="65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0516" y="5729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1000" y="6159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10670" y="6601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1040" y="65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1296" y="5950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10856" y="591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9294" y="609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8464" y="65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225" y="6176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858" y="5806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0086" y="499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1000" y="513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0856" y="5390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9604" y="539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11236" y="539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10289" y="5478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9294" y="513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8655" y="533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8369" y="499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8855" y="467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9604" y="446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670" y="460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11092" y="3853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10230" y="4103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9438" y="3959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8369" y="3709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23975" y="2028825"/>
            <a:ext cx="2289175" cy="2286000"/>
            <a:chOff x="2085" y="3195"/>
            <a:chExt cx="3605" cy="3600"/>
          </a:xfrm>
        </p:grpSpPr>
        <p:grpSp>
          <p:nvGrpSpPr>
            <p:cNvPr id="10" name="Group 9"/>
            <p:cNvGrpSpPr/>
            <p:nvPr/>
          </p:nvGrpSpPr>
          <p:grpSpPr>
            <a:xfrm rot="0">
              <a:off x="2090" y="3195"/>
              <a:ext cx="3600" cy="3600"/>
              <a:chOff x="2090" y="2445"/>
              <a:chExt cx="3600" cy="360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 flipV="1">
                <a:off x="2100" y="2445"/>
                <a:ext cx="0" cy="36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V="1">
                <a:off x="2090" y="6035"/>
                <a:ext cx="36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/>
            <p:cNvSpPr/>
            <p:nvPr/>
          </p:nvSpPr>
          <p:spPr>
            <a:xfrm>
              <a:off x="2815" y="595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15" y="635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045" y="6406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280" y="5806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420" y="63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110" y="5585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564" y="6015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990" y="63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708" y="655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559" y="6262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49" y="6015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190" y="65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476" y="5729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60" y="6159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30" y="6601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000" y="65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56" y="595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16" y="591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254" y="609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424" y="652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185" y="6176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818" y="5806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46" y="499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960" y="513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816" y="539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564" y="539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196" y="539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249" y="5478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254" y="513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615" y="533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329" y="499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815" y="467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564" y="4460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0" y="4604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052" y="3853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190" y="4103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398" y="3959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329" y="3709"/>
              <a:ext cx="144" cy="1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2085" y="4710"/>
              <a:ext cx="3362" cy="680"/>
            </a:xfrm>
            <a:custGeom>
              <a:avLst/>
              <a:gdLst>
                <a:gd name="connisteX0" fmla="*/ 0 w 2134870"/>
                <a:gd name="connsiteY0" fmla="*/ 431800 h 431800"/>
                <a:gd name="connisteX1" fmla="*/ 335915 w 2134870"/>
                <a:gd name="connsiteY1" fmla="*/ 386715 h 431800"/>
                <a:gd name="connisteX2" fmla="*/ 890905 w 2134870"/>
                <a:gd name="connsiteY2" fmla="*/ 190500 h 431800"/>
                <a:gd name="connisteX3" fmla="*/ 1288415 w 2134870"/>
                <a:gd name="connsiteY3" fmla="*/ 291465 h 431800"/>
                <a:gd name="connisteX4" fmla="*/ 1753870 w 2134870"/>
                <a:gd name="connsiteY4" fmla="*/ 61595 h 431800"/>
                <a:gd name="connisteX5" fmla="*/ 2134870 w 2134870"/>
                <a:gd name="connsiteY5" fmla="*/ 0 h 4318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134870" h="431800">
                  <a:moveTo>
                    <a:pt x="0" y="431800"/>
                  </a:moveTo>
                  <a:cubicBezTo>
                    <a:pt x="55880" y="426720"/>
                    <a:pt x="157480" y="434975"/>
                    <a:pt x="335915" y="386715"/>
                  </a:cubicBezTo>
                  <a:cubicBezTo>
                    <a:pt x="514350" y="338455"/>
                    <a:pt x="700405" y="209550"/>
                    <a:pt x="890905" y="190500"/>
                  </a:cubicBezTo>
                  <a:cubicBezTo>
                    <a:pt x="1081405" y="171450"/>
                    <a:pt x="1115695" y="317500"/>
                    <a:pt x="1288415" y="291465"/>
                  </a:cubicBezTo>
                  <a:cubicBezTo>
                    <a:pt x="1461135" y="265430"/>
                    <a:pt x="1584325" y="120015"/>
                    <a:pt x="1753870" y="61595"/>
                  </a:cubicBezTo>
                  <a:cubicBezTo>
                    <a:pt x="1923415" y="3175"/>
                    <a:pt x="2068195" y="7620"/>
                    <a:pt x="213487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Motivation: PEV Sales</a:t>
            </a:r>
            <a:endParaRPr lang="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0" y="1106805"/>
            <a:ext cx="3763990" cy="27432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81000" y="1032510"/>
            <a:ext cx="4217035" cy="353822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2023 was an interesting year for PEV sales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" altLang="en-US" sz="120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ignificant milestones such as 10% US new car sales as 25% in california were hit for the first time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Rate of growth year-over-year was a little underwhelming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As adoption has gone up, discontinuance has remained constant(Reference 28)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The key dynamic of adoption theory is that the next adopter is always a harder sale than the last adopter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For how many people in the US is a BEV the best option? </a:t>
            </a:r>
            <a:r>
              <a:rPr lang="" altLang="en-US" sz="1400" i="1">
                <a:latin typeface="Times New Roman" panose="02020603050405020304" charset="0"/>
                <a:cs typeface="Times New Roman" panose="02020603050405020304" charset="0"/>
              </a:rPr>
              <a:t>What are the implications of this?</a:t>
            </a:r>
            <a:endParaRPr lang="" altLang="en-US" sz="14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098415" y="3850005"/>
            <a:ext cx="309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00">
                <a:latin typeface="Times New Roman" panose="02020603050405020304" charset="0"/>
                <a:cs typeface="Times New Roman" panose="02020603050405020304" charset="0"/>
              </a:rPr>
              <a:t>https://www.atlasevhub.com/weekly-digest/one-million-evs-sold-through-september-2023/</a:t>
            </a:r>
            <a:endParaRPr 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Motivation: The Charging Pyramid</a:t>
            </a:r>
            <a:endParaRPr lang="en-US" altLang="en-US"/>
          </a:p>
        </p:txBody>
      </p:sp>
      <p:pic>
        <p:nvPicPr>
          <p:cNvPr id="5" name="Picture 4" descr="ChargingPyramid_Edited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0" y="1108139"/>
            <a:ext cx="4114800" cy="2927222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81000" y="1032510"/>
            <a:ext cx="4426585" cy="246126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PEVs require a different mental model of operation than ICEVs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The main difference is in energizing behavior - ICEV users almost always fuel at a gas station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For BEV users, the theory goes that they will follow the Charging Pyramid model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400">
                <a:latin typeface="Times New Roman" panose="02020603050405020304" charset="0"/>
                <a:cs typeface="Times New Roman" panose="02020603050405020304" charset="0"/>
              </a:rPr>
              <a:t>Here’s how that works ...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Motivation: The Charging Pyramid</a:t>
            </a:r>
            <a:endParaRPr lang="en-US" altLang="en-US"/>
          </a:p>
        </p:txBody>
      </p:sp>
      <p:pic>
        <p:nvPicPr>
          <p:cNvPr id="5" name="Picture 4" descr="ChargingPyramid_Edited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0" y="1108139"/>
            <a:ext cx="4114800" cy="2927222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50850" y="2663825"/>
            <a:ext cx="3035935" cy="132207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Foundational slow charging: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At home or work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Cheap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You were going to be there anyway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>
            <a:off x="3486785" y="3324860"/>
            <a:ext cx="767715" cy="2406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3486785" y="3025775"/>
            <a:ext cx="1059815" cy="299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Motivation: The Charging Pyramid</a:t>
            </a:r>
            <a:endParaRPr lang="en-US" altLang="en-US"/>
          </a:p>
        </p:txBody>
      </p:sp>
      <p:pic>
        <p:nvPicPr>
          <p:cNvPr id="5" name="Picture 4" descr="ChargingPyramid_Edited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0" y="1108139"/>
            <a:ext cx="4114800" cy="2927222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50850" y="2663825"/>
            <a:ext cx="3035935" cy="132207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Foundational slow charging: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At home or work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Cheap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You were going to be there anyway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>
            <a:off x="3486785" y="3324860"/>
            <a:ext cx="767715" cy="2406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3486785" y="3025775"/>
            <a:ext cx="1059815" cy="2990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1282700" y="1044575"/>
            <a:ext cx="3035935" cy="107632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Supplemental fast charging: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On-the-go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Expensive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You diverted to charge</a:t>
            </a:r>
            <a:endParaRPr lang="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4318635" y="1444625"/>
            <a:ext cx="1059815" cy="13843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4318635" y="1583055"/>
            <a:ext cx="888365" cy="38227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/>
              <a:t>Motivation: The Charging Pyramid for MUD Residents</a:t>
            </a:r>
            <a:endParaRPr lang="" altLang="en-US"/>
          </a:p>
        </p:txBody>
      </p:sp>
      <p:graphicFrame>
        <p:nvGraphicFramePr>
          <p:cNvPr id="13" name="Table 12"/>
          <p:cNvGraphicFramePr/>
          <p:nvPr/>
        </p:nvGraphicFramePr>
        <p:xfrm>
          <a:off x="277495" y="937260"/>
          <a:ext cx="6024245" cy="32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700"/>
                <a:gridCol w="1229360"/>
                <a:gridCol w="1438275"/>
                <a:gridCol w="1438910"/>
              </a:tblGrid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Residence Type</a:t>
                      </a:r>
                      <a:endParaRPr lang="" altLang="en-US" sz="1000" b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84D3E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Percentage of US population</a:t>
                      </a:r>
                      <a:r>
                        <a:rPr lang="" altLang="en-US" sz="1000" b="0" baseline="300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" altLang="en-US" sz="1000" b="0" baseline="30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84D3E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Percentage of Residents wit</a:t>
                      </a:r>
                      <a:r>
                        <a:rPr lang="" altLang="en-US" sz="10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h Actual </a:t>
                      </a:r>
                      <a:r>
                        <a:rPr lang="en-US" altLang="en-US" sz="10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Home Charging Access</a:t>
                      </a:r>
                      <a:r>
                        <a:rPr lang="en-US" altLang="en-US" sz="1000" b="0" baseline="300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2</a:t>
                      </a:r>
                      <a:endParaRPr lang="en-US" altLang="en-US" sz="1000" b="0" baseline="30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>
                    <a:solidFill>
                      <a:srgbClr val="84D3E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 b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Percentage of Residents with Plausible Home Charging Access</a:t>
                      </a:r>
                      <a:r>
                        <a:rPr lang="" altLang="en-US" sz="1000" b="0" baseline="300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" altLang="en-US" sz="1000" b="0" baseline="30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84D3E6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SUD (Attached / Detached) - Owned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61.8%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35% / 45%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68% / 89%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SUD (Attac</a:t>
                      </a: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hed / D</a:t>
                      </a: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etache</a:t>
                      </a: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d) - Rented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12.9%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15% / 28%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47% / 70%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28321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MUD 2-4 Unit</a:t>
                      </a: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- Owned</a:t>
                      </a:r>
                      <a:endParaRPr lang="en-US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1.2%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Not Provided</a:t>
                      </a:r>
                      <a:endParaRPr lang="en-US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Not Provided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2838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MUD 2-4 Unit</a:t>
                      </a: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- Rented</a:t>
                      </a:r>
                      <a:endParaRPr lang="en-US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2.38%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9%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26%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283845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MUD 5+ Uni</a:t>
                      </a: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- Owned</a:t>
                      </a:r>
                      <a:endParaRPr lang="en-US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1.5%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Not Provided</a:t>
                      </a:r>
                      <a:endParaRPr lang="en-US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Not Provided</a:t>
                      </a:r>
                      <a:endParaRPr lang="en-US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</a:tr>
              <a:tr h="284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MUD 5+ Unit</a:t>
                      </a: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- Rented</a:t>
                      </a:r>
                      <a:endParaRPr lang="en-US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12%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7% - 14%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19% - 29%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Non-Permanent Structure </a:t>
                      </a: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- Owned</a:t>
                      </a:r>
                      <a:endParaRPr lang="en-US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3.7%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41%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63%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Non-Permanent Structure</a:t>
                      </a:r>
                      <a:r>
                        <a:rPr lang="en-US" altLang="en-US" sz="1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 - Rented</a:t>
                      </a:r>
                      <a:endParaRPr lang="en-US" altLang="en-US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1.5%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29%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51%</a:t>
                      </a:r>
                      <a:endParaRPr lang="" altLang="en-US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889635" y="4293870"/>
            <a:ext cx="735266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700" baseline="30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" altLang="en-US" sz="700">
                <a:latin typeface="Times New Roman" panose="02020603050405020304" charset="0"/>
                <a:cs typeface="Times New Roman" panose="02020603050405020304" charset="0"/>
              </a:rPr>
              <a:t> 2021 American Community Survey (ACS) Table B25003, US Census Bureau, 2021</a:t>
            </a:r>
            <a:endParaRPr lang="" altLang="en-US" sz="7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" altLang="en-US" sz="700" baseline="30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" altLang="en-US" sz="700">
                <a:latin typeface="Times New Roman" panose="02020603050405020304" charset="0"/>
                <a:cs typeface="Times New Roman" panose="02020603050405020304" charset="0"/>
              </a:rPr>
              <a:t> Ge, Yanbo, Christina Simeone, Andrew Duvall, and Eric Wood. 2021. There's No Place Like Home: Residential Parking, Electrical Access, and Implications for the Future of Electric Vehicle Charging Infrastructure. Golden, CO: National Renewable Energy Laboratory. NREL/TP-5400-81065. Data from Table 1 (Scenarios 2 and 5)</a:t>
            </a:r>
            <a:endParaRPr lang="" altLang="en-US" sz="7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395085" y="1141095"/>
            <a:ext cx="2589530" cy="286131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" altLang="en-US" sz="1200">
                <a:latin typeface="Times New Roman" panose="02020603050405020304" charset="0"/>
                <a:cs typeface="Times New Roman" panose="02020603050405020304" charset="0"/>
              </a:rPr>
              <a:t>Americans rely on cars - </a:t>
            </a:r>
            <a:r>
              <a:rPr lang="" altLang="en-US" sz="1200" i="1">
                <a:latin typeface="Times New Roman" panose="02020603050405020304" charset="0"/>
                <a:cs typeface="Times New Roman" panose="02020603050405020304" charset="0"/>
              </a:rPr>
              <a:t>we love houses</a:t>
            </a: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" altLang="en-US" sz="1200">
                <a:latin typeface="Times New Roman" panose="02020603050405020304" charset="0"/>
                <a:cs typeface="Times New Roman" panose="02020603050405020304" charset="0"/>
              </a:rPr>
              <a:t>Single Unit Dwellings (SUDs) provide better access to charging than Multi Unit Dwellings (MUDs)</a:t>
            </a: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" altLang="en-US" sz="1200">
                <a:latin typeface="Times New Roman" panose="02020603050405020304" charset="0"/>
                <a:cs typeface="Times New Roman" panose="02020603050405020304" charset="0"/>
              </a:rPr>
              <a:t>Home-Ownership provides better actual and potential access to charging</a:t>
            </a: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" altLang="en-US" sz="1200">
                <a:latin typeface="Times New Roman" panose="02020603050405020304" charset="0"/>
                <a:cs typeface="Times New Roman" panose="02020603050405020304" charset="0"/>
              </a:rPr>
              <a:t>Caveat: Heterogeneity in dwelling categories</a:t>
            </a: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" altLang="en-US" sz="1200"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" altLang="en-US" sz="1200">
                <a:latin typeface="Times New Roman" panose="02020603050405020304" charset="0"/>
                <a:cs typeface="Times New Roman" panose="02020603050405020304" charset="0"/>
              </a:rPr>
              <a:t>Caveat 2: Saturation not considered</a:t>
            </a:r>
            <a:endParaRPr lang="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2778" b="21681"/>
          <a:stretch>
            <a:fillRect/>
          </a:stretch>
        </p:blipFill>
        <p:spPr>
          <a:xfrm>
            <a:off x="2616200" y="1565910"/>
            <a:ext cx="4572000" cy="253936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Motivation: Home Charging Access is a Sc</a:t>
            </a:r>
            <a:r>
              <a:rPr lang="" altLang="en-US"/>
              <a:t>issor Issue</a:t>
            </a:r>
            <a:endParaRPr lang="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267335" y="2035810"/>
            <a:ext cx="2760980" cy="1599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" altLang="en-US" sz="1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Internal Combustion Engine Vehicles (ICEVs) are operationally identical for SUDs and MUDs</a:t>
            </a:r>
            <a:endParaRPr lang="" altLang="en-US" sz="1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" altLang="en-US" sz="1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" altLang="en-US" sz="1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Everyone goes to a gas station and experience is determined by location</a:t>
            </a:r>
            <a:endParaRPr lang="" altLang="en-US" sz="1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304915" y="1038860"/>
            <a:ext cx="2583815" cy="737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" altLang="en-US" sz="1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BEV charging is </a:t>
            </a:r>
            <a:r>
              <a:rPr lang="" altLang="en-US" sz="1400" b="1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cheap, reliable, and convenient</a:t>
            </a:r>
            <a:r>
              <a:rPr lang="" altLang="en-US" sz="1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with access to home charging</a:t>
            </a:r>
            <a:endParaRPr lang="" altLang="en-US" sz="140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4915" y="3591560"/>
            <a:ext cx="2583815" cy="737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altLang="en-US" sz="1400">
                <a:ln>
                  <a:noFill/>
                </a:ln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BEV charging i</a:t>
            </a:r>
            <a:r>
              <a:rPr lang="" sz="1400">
                <a:ln>
                  <a:noFill/>
                </a:ln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 </a:t>
            </a:r>
            <a:r>
              <a:rPr lang="" sz="1400" b="1">
                <a:ln>
                  <a:noFill/>
                </a:ln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lang="" altLang="en-US" sz="1400" b="1">
                <a:ln>
                  <a:noFill/>
                </a:ln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xpensive, unreliable, and inconv</a:t>
            </a:r>
            <a:r>
              <a:rPr lang="en-US" altLang="en-US" sz="1400" b="1">
                <a:ln>
                  <a:noFill/>
                </a:ln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lang="" altLang="en-US" sz="1400" b="1">
                <a:ln>
                  <a:noFill/>
                </a:ln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nient </a:t>
            </a:r>
            <a:r>
              <a:rPr lang="" altLang="en-US" sz="1400">
                <a:ln>
                  <a:noFill/>
                </a:ln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without </a:t>
            </a:r>
            <a:r>
              <a:rPr lang="en-US" altLang="en-US" sz="1400">
                <a:ln>
                  <a:noFill/>
                </a:ln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access to home charging</a:t>
            </a:r>
            <a:endParaRPr lang="en-US" altLang="en-US" sz="1400">
              <a:ln>
                <a:noFill/>
              </a:ln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12652</Words>
  <Application>WPS Presentation</Application>
  <PresentationFormat>On-screen Show (16:9)</PresentationFormat>
  <Paragraphs>437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8" baseType="lpstr">
      <vt:lpstr>Arial</vt:lpstr>
      <vt:lpstr>SimSun</vt:lpstr>
      <vt:lpstr>Wingdings</vt:lpstr>
      <vt:lpstr>ProximaNova-Regular</vt:lpstr>
      <vt:lpstr>Gubbi</vt:lpstr>
      <vt:lpstr>MS PGothic</vt:lpstr>
      <vt:lpstr>Arial</vt:lpstr>
      <vt:lpstr>Calibri</vt:lpstr>
      <vt:lpstr>微软雅黑</vt:lpstr>
      <vt:lpstr>Arial Unicode MS</vt:lpstr>
      <vt:lpstr>Calibri Light</vt:lpstr>
      <vt:lpstr>Times New Roman</vt:lpstr>
      <vt:lpstr>Courier New</vt:lpstr>
      <vt:lpstr>Liberation Mono</vt:lpstr>
      <vt:lpstr>Proxima Nova</vt:lpstr>
      <vt:lpstr>DejaVu Math TeX Gyre</vt:lpstr>
      <vt:lpstr>东文宋体</vt:lpstr>
      <vt:lpstr>Droid Sans Fallback</vt:lpstr>
      <vt:lpstr>Office Theme</vt:lpstr>
      <vt:lpstr>PowerPoint 演示文稿</vt:lpstr>
      <vt:lpstr>PowerPoint 演示文稿</vt:lpstr>
      <vt:lpstr>PowerPoint 演示文稿</vt:lpstr>
      <vt:lpstr>PowerPoint 演示文稿</vt:lpstr>
      <vt:lpstr>Motivation: The Charging Pyramid</vt:lpstr>
      <vt:lpstr>Motivation: The Charging Pyramid</vt:lpstr>
      <vt:lpstr>Motivation: The Charging Pyramid</vt:lpstr>
      <vt:lpstr>PowerPoint 演示文稿</vt:lpstr>
      <vt:lpstr>Motivation: Home Charging Access is a Scissor</vt:lpstr>
      <vt:lpstr>Motivation: Home Charging Access is a Scissor Issue</vt:lpstr>
      <vt:lpstr>Motivation: Home Charging Access is a Scissor Issue</vt:lpstr>
      <vt:lpstr>Motivation: Home Charging Access is a Scissor Issue</vt:lpstr>
      <vt:lpstr>Motivation: Home Charging Access is a Scissor</vt:lpstr>
      <vt:lpstr>Motivation: Home Charging Access is a Scissor</vt:lpstr>
      <vt:lpstr>PowerPoint 演示文稿</vt:lpstr>
      <vt:lpstr>PowerPoint 演示文稿</vt:lpstr>
      <vt:lpstr>Quantifying Charging Inconvenience</vt:lpstr>
      <vt:lpstr>PowerPoint 演示文稿</vt:lpstr>
      <vt:lpstr>Inconvenience Score</vt:lpstr>
      <vt:lpstr>Inconvenience Score</vt:lpstr>
      <vt:lpstr>Inconvenience Score</vt:lpstr>
      <vt:lpstr>Inconvenience Score</vt:lpstr>
      <vt:lpstr>Inconvenience Score</vt:lpstr>
      <vt:lpstr>Inconvenience Score</vt:lpstr>
      <vt:lpstr>Computing Inconvenience Score</vt:lpstr>
      <vt:lpstr>Computing Inconvenience Score</vt:lpstr>
      <vt:lpstr>Computing Inconvenience Score</vt:lpstr>
      <vt:lpstr>PowerPoint 演示文稿</vt:lpstr>
      <vt:lpstr>Motivation: Research Questions and Hypotheses</vt:lpstr>
      <vt:lpstr>PowerPoint 演示文稿</vt:lpstr>
      <vt:lpstr>Data Used</vt:lpstr>
      <vt:lpstr>PowerPoint 演示文稿</vt:lpstr>
      <vt:lpstr>PowerPoint 演示文稿</vt:lpstr>
      <vt:lpstr>Significant Factors from Regression Analysis of Experiment Results</vt:lpstr>
      <vt:lpstr>Significant Factors from Regression Analysis of Experiment Results</vt:lpstr>
      <vt:lpstr>PowerPoint 演示文稿</vt:lpstr>
      <vt:lpstr>Contact Info</vt:lpstr>
      <vt:lpstr>PowerPoint 演示文稿</vt:lpstr>
      <vt:lpstr>Minimizing Inconvenience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Schall</dc:creator>
  <cp:lastModifiedBy>aaron</cp:lastModifiedBy>
  <cp:revision>33</cp:revision>
  <cp:lastPrinted>2024-02-23T07:36:04Z</cp:lastPrinted>
  <dcterms:created xsi:type="dcterms:W3CDTF">2024-02-23T07:36:04Z</dcterms:created>
  <dcterms:modified xsi:type="dcterms:W3CDTF">2024-02-23T07:36:04Z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0x01010031838732F9D0894BB0766A4888251E05</vt:lpwstr>
  </property>
  <property fmtid="{D5CDD505-2E9C-101B-9397-08002B2CF9AE}" pid="3" name="MediaServiceImageTags">
    <vt:lpwstr/>
  </property>
  <property fmtid="{D5CDD505-2E9C-101B-9397-08002B2CF9AE}" pid="4" name="KSOProductBuildVer">
    <vt:lpwstr>1033-11.1.0.9505</vt:lpwstr>
  </property>
</Properties>
</file>